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7" r:id="rId4"/>
    <p:sldId id="261" r:id="rId5"/>
    <p:sldId id="260" r:id="rId6"/>
    <p:sldId id="263" r:id="rId7"/>
    <p:sldId id="264" r:id="rId8"/>
    <p:sldId id="262" r:id="rId9"/>
    <p:sldId id="266" r:id="rId10"/>
    <p:sldId id="267" r:id="rId11"/>
    <p:sldId id="269" r:id="rId12"/>
    <p:sldId id="268" r:id="rId13"/>
    <p:sldId id="270" r:id="rId14"/>
    <p:sldId id="271" r:id="rId15"/>
    <p:sldId id="265" r:id="rId16"/>
    <p:sldId id="258"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4EC"/>
    <a:srgbClr val="FDE8D7"/>
    <a:srgbClr val="FABD8A"/>
    <a:srgbClr val="FBCDA7"/>
    <a:srgbClr val="FCD9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80108" autoAdjust="0"/>
  </p:normalViewPr>
  <p:slideViewPr>
    <p:cSldViewPr>
      <p:cViewPr varScale="1">
        <p:scale>
          <a:sx n="54" d="100"/>
          <a:sy n="54" d="100"/>
        </p:scale>
        <p:origin x="-16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632CA-98C5-414C-8459-067ABEE57DE6}" type="datetimeFigureOut">
              <a:rPr lang="fr-FR" smtClean="0"/>
              <a:pPr/>
              <a:t>11/09/2015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4F236-0FCD-49EF-88FB-40CAAD83841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By planning how we plant, we can increase our yields and protect our crops from pests and diseases. Compost making will enrich our soil and help us to improve our production in a sustainable manner.</a:t>
            </a:r>
            <a:endParaRPr lang="fr-FR" sz="1200" b="0" i="0" dirty="0" smtClean="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Compost is decomposed rotten material from plant, farm and household waste through the action of soil microbes. It can be applied either alone or together with animal waste (manure).</a:t>
            </a:r>
          </a:p>
          <a:p>
            <a:r>
              <a:rPr lang="en-US" sz="1200" b="0" kern="1200" dirty="0" smtClean="0">
                <a:solidFill>
                  <a:schemeClr val="tx1"/>
                </a:solidFill>
                <a:latin typeface="+mn-lt"/>
                <a:ea typeface="+mn-ea"/>
                <a:cs typeface="+mn-cs"/>
              </a:rPr>
              <a:t>Compost improves soil fertility and soil water holding capacity. It also reduces production costs and increases yields in quantity and quality.</a:t>
            </a:r>
          </a:p>
          <a:p>
            <a:r>
              <a:rPr lang="en-US" sz="1200" kern="1200" dirty="0" smtClean="0">
                <a:solidFill>
                  <a:schemeClr val="tx1"/>
                </a:solidFill>
                <a:latin typeface="+mn-lt"/>
                <a:ea typeface="+mn-ea"/>
                <a:cs typeface="+mn-cs"/>
              </a:rPr>
              <a:t>Do NOT use plants that are attacked by pest and diseases or weeds with seeds, they will infect your new plants; burn them and use the ash instead.</a:t>
            </a: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fr-FR" b="0"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Materials needed: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Cereal stalks and leaves (maize, sorghum and wheat). Legumes (beans, lentils) and other waste plant material.</a:t>
            </a:r>
          </a:p>
          <a:p>
            <a:r>
              <a:rPr lang="en-US" sz="1200" kern="1200" dirty="0" smtClean="0">
                <a:solidFill>
                  <a:schemeClr val="tx1"/>
                </a:solidFill>
                <a:latin typeface="+mn-lt"/>
                <a:ea typeface="+mn-ea"/>
                <a:cs typeface="+mn-cs"/>
              </a:rPr>
              <a:t>Manure: cattle, chicken, sheep, goat and pig dung. Ashes from wood or crop residues.</a:t>
            </a:r>
          </a:p>
          <a:p>
            <a:endParaRPr lang="en-US" sz="1200" kern="1200" dirty="0" smtClean="0">
              <a:solidFill>
                <a:schemeClr val="tx1"/>
              </a:solidFill>
              <a:latin typeface="+mn-lt"/>
              <a:ea typeface="+mn-ea"/>
              <a:cs typeface="+mn-cs"/>
            </a:endParaRPr>
          </a:p>
          <a:p>
            <a:endParaRPr lang="fr-FR" b="0"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 NOT use plants that are attacked by pest and diseases or weeds with seeds, they will infect your new plants; burn them and use the ash instead.</a:t>
            </a:r>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 NOT use glass, plastic, metal, old batteries and any material that will not break down in soil.</a:t>
            </a:r>
          </a:p>
          <a:p>
            <a:endParaRPr lang="fr-FR" b="0"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r>
              <a:rPr lang="en-US" sz="1200" kern="1200" dirty="0" smtClean="0">
                <a:solidFill>
                  <a:schemeClr val="tx1"/>
                </a:solidFill>
                <a:latin typeface="+mn-lt"/>
                <a:ea typeface="+mn-ea"/>
                <a:cs typeface="+mn-cs"/>
              </a:rPr>
              <a:t>Roughly chop large green or dry waste into smaller bits (not too small as it should allow some air flow through it for composting).</a:t>
            </a:r>
          </a:p>
          <a:p>
            <a:pPr marL="228600" indent="-228600">
              <a:buAutoNum type="arabicPeriod"/>
            </a:pPr>
            <a:r>
              <a:rPr lang="en-US" sz="1200" kern="1200" dirty="0" smtClean="0">
                <a:solidFill>
                  <a:schemeClr val="tx1"/>
                </a:solidFill>
                <a:latin typeface="+mn-lt"/>
                <a:ea typeface="+mn-ea"/>
                <a:cs typeface="+mn-cs"/>
              </a:rPr>
              <a:t>Make a 15cm layer of this plant material then add a 2cm layer of animal manure on top of this.</a:t>
            </a:r>
          </a:p>
          <a:p>
            <a:pPr marL="228600" indent="-228600">
              <a:buAutoNum type="arabicPeriod"/>
            </a:pPr>
            <a:r>
              <a:rPr lang="en-US" sz="1200" kern="1200" dirty="0" smtClean="0">
                <a:solidFill>
                  <a:schemeClr val="tx1"/>
                </a:solidFill>
                <a:latin typeface="+mn-lt"/>
                <a:ea typeface="+mn-ea"/>
                <a:cs typeface="+mn-cs"/>
              </a:rPr>
              <a:t>Add a 15cm layer of plant material and add a 2cm layer of wood ash. Repeat the steps above until heap is 1m to 1.5m high.</a:t>
            </a:r>
            <a:endParaRPr lang="fr-FR" b="0"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None/>
            </a:pPr>
            <a:r>
              <a:rPr lang="en-US" sz="1200" kern="1200" dirty="0" smtClean="0">
                <a:solidFill>
                  <a:schemeClr val="tx1"/>
                </a:solidFill>
                <a:latin typeface="+mn-lt"/>
                <a:ea typeface="+mn-ea"/>
                <a:cs typeface="+mn-cs"/>
              </a:rPr>
              <a:t>4. Cover with layer of soil to prevent loss of nutrients. Add water to dampen if the material is dry.</a:t>
            </a:r>
          </a:p>
          <a:p>
            <a:pPr marL="228600" indent="-228600">
              <a:buNone/>
            </a:pPr>
            <a:r>
              <a:rPr lang="en-US" sz="1200" b="0" kern="1200" dirty="0" smtClean="0">
                <a:solidFill>
                  <a:schemeClr val="tx1"/>
                </a:solidFill>
                <a:latin typeface="+mn-lt"/>
                <a:ea typeface="+mn-ea"/>
                <a:cs typeface="+mn-cs"/>
              </a:rPr>
              <a:t>5. </a:t>
            </a:r>
            <a:r>
              <a:rPr lang="en-US" sz="1200" kern="1200" dirty="0" smtClean="0">
                <a:solidFill>
                  <a:schemeClr val="tx1"/>
                </a:solidFill>
                <a:latin typeface="+mn-lt"/>
                <a:ea typeface="+mn-ea"/>
                <a:cs typeface="+mn-cs"/>
              </a:rPr>
              <a:t>Cover soil with long grass or cloth sacks to keep it humid. </a:t>
            </a:r>
          </a:p>
          <a:p>
            <a:pPr marL="228600" indent="-228600">
              <a:buNone/>
            </a:pPr>
            <a:r>
              <a:rPr lang="en-US" sz="1200" kern="1200" dirty="0" smtClean="0">
                <a:solidFill>
                  <a:schemeClr val="tx1"/>
                </a:solidFill>
                <a:latin typeface="+mn-lt"/>
                <a:ea typeface="+mn-ea"/>
                <a:cs typeface="+mn-cs"/>
              </a:rPr>
              <a:t>Do NOT cover with plastic bags as they prevent air flow through it. Compost making requires air flow through the materials.</a:t>
            </a:r>
          </a:p>
          <a:p>
            <a:pPr marL="228600" indent="-228600">
              <a:buNone/>
            </a:pPr>
            <a:r>
              <a:rPr lang="en-US" sz="1200" b="0" kern="1200" dirty="0" smtClean="0">
                <a:solidFill>
                  <a:schemeClr val="tx1"/>
                </a:solidFill>
                <a:latin typeface="+mn-lt"/>
                <a:ea typeface="+mn-ea"/>
                <a:cs typeface="+mn-cs"/>
              </a:rPr>
              <a:t>6. </a:t>
            </a:r>
            <a:r>
              <a:rPr lang="en-US" sz="1200" kern="1200" dirty="0" smtClean="0">
                <a:solidFill>
                  <a:schemeClr val="tx1"/>
                </a:solidFill>
                <a:latin typeface="+mn-lt"/>
                <a:ea typeface="+mn-ea"/>
                <a:cs typeface="+mn-cs"/>
              </a:rPr>
              <a:t>Turn heap after 1 month. Move top and sides of heap into the middle. Sprinkle with water if dry and turn every 2 weeks thereafter until material is a rich, dark grey or brown colour.</a:t>
            </a:r>
            <a:endParaRPr lang="fr-FR" b="0"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keyhole garden use water that was used for other household purposes –” grey water”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water that was used for rinsing dishes and clothes. Grey water needs to be poured through the basket and clean water can be used directly on the garden.</a:t>
            </a:r>
            <a:endParaRPr lang="fr-FR" dirty="0" smtClean="0"/>
          </a:p>
          <a:p>
            <a:r>
              <a:rPr lang="en-US" sz="1200" kern="1200" dirty="0" smtClean="0">
                <a:solidFill>
                  <a:schemeClr val="tx1"/>
                </a:solidFill>
                <a:latin typeface="+mn-lt"/>
                <a:ea typeface="+mn-ea"/>
                <a:cs typeface="+mn-cs"/>
              </a:rPr>
              <a:t>Use cans and plastic bottles to make drip irrigation. Make about four tiny holes at bottom of used empty containers; partially bury the empty container into ground, 5 to 15 cm, next to plant roots.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Fill the containers with water once a week or as needed.</a:t>
            </a:r>
            <a:endParaRPr lang="fr-FR"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r>
              <a:rPr lang="en-US" sz="1200" kern="1200" dirty="0" smtClean="0">
                <a:solidFill>
                  <a:schemeClr val="tx1"/>
                </a:solidFill>
                <a:latin typeface="+mn-lt"/>
                <a:ea typeface="+mn-ea"/>
                <a:cs typeface="+mn-cs"/>
              </a:rPr>
              <a:t>Take a handful of soil from the garden and squeeze it tightly.</a:t>
            </a:r>
          </a:p>
          <a:p>
            <a:pPr marL="228600" indent="-228600">
              <a:buAutoNum type="arabicPeriod"/>
            </a:pPr>
            <a:r>
              <a:rPr lang="en-US" sz="1200" kern="1200" dirty="0" smtClean="0">
                <a:solidFill>
                  <a:schemeClr val="tx1"/>
                </a:solidFill>
                <a:latin typeface="+mn-lt"/>
                <a:ea typeface="+mn-ea"/>
                <a:cs typeface="+mn-cs"/>
              </a:rPr>
              <a:t>If water drips out through the fingers there may be too much water.</a:t>
            </a:r>
          </a:p>
          <a:p>
            <a:pPr marL="228600" indent="-228600">
              <a:buAutoNum type="arabicPeriod"/>
            </a:pPr>
            <a:r>
              <a:rPr lang="en-US" sz="1200" kern="1200" dirty="0" smtClean="0">
                <a:solidFill>
                  <a:schemeClr val="tx1"/>
                </a:solidFill>
                <a:latin typeface="+mn-lt"/>
                <a:ea typeface="+mn-ea"/>
                <a:cs typeface="+mn-cs"/>
              </a:rPr>
              <a:t>If soil remains compacted after opening your hand there is no need for watering.</a:t>
            </a:r>
          </a:p>
          <a:p>
            <a:pPr marL="228600" indent="-228600">
              <a:buAutoNum type="arabicPeriod"/>
            </a:pPr>
            <a:r>
              <a:rPr lang="en-US" sz="1200" kern="1200" smtClean="0">
                <a:solidFill>
                  <a:schemeClr val="tx1"/>
                </a:solidFill>
                <a:latin typeface="+mn-lt"/>
                <a:ea typeface="+mn-ea"/>
                <a:cs typeface="+mn-cs"/>
              </a:rPr>
              <a:t>If soil falls apart after opening your hand, watering is required</a:t>
            </a:r>
            <a:endParaRPr lang="fr-FR"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There are several techniques to practice a sustainable cropping plan. Crop rotation, intercropping, succession planting and companion planting are the most simple and effective options to try out in your homestead garden.</a:t>
            </a:r>
            <a:endParaRPr lang="fr-FR"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Crop rotation is the practice of alternating different crops each season in the same plot. </a:t>
            </a:r>
          </a:p>
          <a:p>
            <a:r>
              <a:rPr lang="en-US" sz="1200" kern="1200" dirty="0" smtClean="0">
                <a:solidFill>
                  <a:schemeClr val="tx1"/>
                </a:solidFill>
                <a:latin typeface="+mn-lt"/>
                <a:ea typeface="+mn-ea"/>
                <a:cs typeface="+mn-cs"/>
              </a:rPr>
              <a:t>Different plants use soil nutrients at different rates and amounts (cabbage uses a lot of nutrients while green leafy crops need less). We need to rotate our crops so nutrients in the soil are optimized and yields are increased. Rotation improves the quality of our soils, building up nutrients and preventing soil exhaustion.</a:t>
            </a:r>
          </a:p>
          <a:p>
            <a:r>
              <a:rPr lang="en-US" sz="1200" b="0" kern="1200" dirty="0" smtClean="0">
                <a:solidFill>
                  <a:schemeClr val="tx1"/>
                </a:solidFill>
                <a:latin typeface="+mn-lt"/>
                <a:ea typeface="+mn-ea"/>
                <a:cs typeface="+mn-cs"/>
              </a:rPr>
              <a:t>Crop rotation also breaks the life cycle of pests and diseases as they generally need a specific host plant family to live on and reproduce. By alternating the crops, the pests are prevented from establishing themselves in our soils. An example of crop rotation can be seen in the next</a:t>
            </a:r>
            <a:r>
              <a:rPr lang="en-US" sz="1200" b="0" kern="1200" baseline="0" dirty="0" smtClean="0">
                <a:solidFill>
                  <a:schemeClr val="tx1"/>
                </a:solidFill>
                <a:latin typeface="+mn-lt"/>
                <a:ea typeface="+mn-ea"/>
                <a:cs typeface="+mn-cs"/>
              </a:rPr>
              <a:t> slide.</a:t>
            </a:r>
            <a:endParaRPr lang="en-US" sz="1200" b="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garden can be divided into 4 sections, shown here as A, B &amp; C with one section left fallow (not planted so that soil can rest). </a:t>
            </a:r>
          </a:p>
          <a:p>
            <a:r>
              <a:rPr lang="en-US" sz="1200" kern="1200" dirty="0" smtClean="0">
                <a:solidFill>
                  <a:schemeClr val="tx1"/>
                </a:solidFill>
                <a:latin typeface="+mn-lt"/>
                <a:ea typeface="+mn-ea"/>
                <a:cs typeface="+mn-cs"/>
              </a:rPr>
              <a:t>The following groups of vegetables can be grown together in the different sections of the garden: </a:t>
            </a:r>
          </a:p>
          <a:p>
            <a:pPr marL="228600" indent="-228600">
              <a:buAutoNum type="arabicParenR"/>
            </a:pPr>
            <a:r>
              <a:rPr lang="en-US" sz="1200" kern="1200" dirty="0" smtClean="0">
                <a:solidFill>
                  <a:schemeClr val="tx1"/>
                </a:solidFill>
                <a:latin typeface="+mn-lt"/>
                <a:ea typeface="+mn-ea"/>
                <a:cs typeface="+mn-cs"/>
              </a:rPr>
              <a:t>Onion and garlic</a:t>
            </a:r>
          </a:p>
          <a:p>
            <a:pPr marL="228600" indent="-228600">
              <a:buAutoNum type="arabicParenR"/>
            </a:pPr>
            <a:r>
              <a:rPr lang="en-US" sz="1200" kern="1200" dirty="0" smtClean="0">
                <a:solidFill>
                  <a:schemeClr val="tx1"/>
                </a:solidFill>
                <a:latin typeface="+mn-lt"/>
                <a:ea typeface="+mn-ea"/>
                <a:cs typeface="+mn-cs"/>
              </a:rPr>
              <a:t>Carrot, beetroot, turnip</a:t>
            </a:r>
          </a:p>
          <a:p>
            <a:pPr marL="228600" indent="-228600">
              <a:buAutoNum type="arabicParenR"/>
            </a:pPr>
            <a:r>
              <a:rPr lang="en-US" sz="1200" kern="1200" dirty="0" smtClean="0">
                <a:solidFill>
                  <a:schemeClr val="tx1"/>
                </a:solidFill>
                <a:latin typeface="+mn-lt"/>
                <a:ea typeface="+mn-ea"/>
                <a:cs typeface="+mn-cs"/>
              </a:rPr>
              <a:t>Tomato, lettuce, spinach</a:t>
            </a:r>
          </a:p>
          <a:p>
            <a:pPr marL="228600" indent="-228600">
              <a:buAutoNum type="arabicParenR"/>
            </a:pPr>
            <a:r>
              <a:rPr lang="en-US" sz="1200" kern="1200" dirty="0" smtClean="0">
                <a:solidFill>
                  <a:schemeClr val="tx1"/>
                </a:solidFill>
                <a:latin typeface="+mn-lt"/>
                <a:ea typeface="+mn-ea"/>
                <a:cs typeface="+mn-cs"/>
              </a:rPr>
              <a:t>Beans, peas</a:t>
            </a:r>
          </a:p>
          <a:p>
            <a:pPr marL="228600" indent="-228600">
              <a:buNone/>
            </a:pPr>
            <a:r>
              <a:rPr lang="en-US" sz="1200" kern="1200" dirty="0" smtClean="0">
                <a:solidFill>
                  <a:schemeClr val="tx1"/>
                </a:solidFill>
                <a:latin typeface="+mn-lt"/>
                <a:ea typeface="+mn-ea"/>
                <a:cs typeface="+mn-cs"/>
              </a:rPr>
              <a:t>Each following year move the vegetable groups into the next quarter of the garden so that each group of vegetables is grown in the soil used by another group the previous year. This rotation keeps the soils fertile and the plants healthy and vigorous. A different section gets to rest every year.</a:t>
            </a:r>
            <a:endParaRPr lang="fr-FR" b="0"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Intercropping is the practice of planting more than one crop together. </a:t>
            </a:r>
          </a:p>
          <a:p>
            <a:r>
              <a:rPr lang="en-US" sz="1200" kern="1200" dirty="0" smtClean="0">
                <a:solidFill>
                  <a:schemeClr val="tx1"/>
                </a:solidFill>
                <a:latin typeface="+mn-lt"/>
                <a:ea typeface="+mn-ea"/>
                <a:cs typeface="+mn-cs"/>
              </a:rPr>
              <a:t>Intercropping improves crop fertility and water use. Intercropping reduces pests and diseases (examples of good companion plants are presented below). It is advised to intercrop leafy and root crops in the keyhole garden plot (e.g. spinach, rape, carrots, beetroot) while a trench garden plot is more adequate for crops that would take too much space in the keyhole or could damage it (e.g. cabbage, tomato, peas, beans).</a:t>
            </a:r>
            <a:endParaRPr lang="fr-FR"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Succession Planting is the practice of planting seeds in intervals of few weeks during the planting season instead of planting all seeds at the same time. Succession Planting is a good way of ensuring you have a continuous supply of a particular vegetable over the course of the season instead of having all crops ripening at the same time for a short period. See planting calendar in Poster 3.</a:t>
            </a:r>
            <a:endParaRPr lang="fr-FR"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planted together certain plants will produce higher yields and are better able to defend themselves against disease and insects. On the other hand, planting certain types of incompatible plants together interferes with their growth. When grown together, these incompatible plants tend to be less vigorous, produce fewer vegetables and are more prone to diseases and pests. Examples of good and bad pairings:</a:t>
            </a:r>
            <a:endParaRPr lang="fr-FR"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Although pests and diseases can be controlled by using chemicals, these are expensive and risky to human and animal life and can harm the environment if misused. Organic pest and disease control can be used effectively but they need good management and watching out for pest and diseases at an early stage.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Keep plants strong and healthy by regular fertilization and irrigation. Pests and diseases easily attack weak and unhealthy plants.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Regularly weed and cultivate area around plants to improve drainage and destroy any damaging pest larvae that live in soil. Intercropping can also reduce the number of weeds (see section B - Intercropping and C - Succession planting left on this poster).</a:t>
            </a:r>
            <a:endParaRPr lang="fr-FR"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 vigilant. Inspecting the garden regularly and removing eggs and larvae of insects from your plants disrupts the life cycle of pests and prevents build-up of insect populations.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Encourage the increase of helpful insects (ladybirds, lacewings, spiders, bees).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Home-made organic insecticides: Information on how to make your own organic insecticides with products available at home (milk, dishwashing liquid and cooking oil) is available in the Home Gardening leaflet complementing this poster.</a:t>
            </a:r>
            <a:endParaRPr lang="fr-FR" dirty="0"/>
          </a:p>
        </p:txBody>
      </p:sp>
      <p:sp>
        <p:nvSpPr>
          <p:cNvPr id="4" name="Espace réservé du numéro de diapositive 3"/>
          <p:cNvSpPr>
            <a:spLocks noGrp="1"/>
          </p:cNvSpPr>
          <p:nvPr>
            <p:ph type="sldNum" sz="quarter" idx="10"/>
          </p:nvPr>
        </p:nvSpPr>
        <p:spPr/>
        <p:txBody>
          <a:bodyPr/>
          <a:lstStyle/>
          <a:p>
            <a:fld id="{E984F236-0FCD-49EF-88FB-40CAAD83841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5000" t="-26000" r="5000" b="-20000"/>
          </a:stretch>
        </a:blipFill>
        <a:effectLst/>
      </p:bgPr>
    </p:bg>
    <p:spTree>
      <p:nvGrpSpPr>
        <p:cNvPr id="1" name=""/>
        <p:cNvGrpSpPr/>
        <p:nvPr/>
      </p:nvGrpSpPr>
      <p:grpSpPr>
        <a:xfrm>
          <a:off x="0" y="0"/>
          <a:ext cx="0" cy="0"/>
          <a:chOff x="0" y="0"/>
          <a:chExt cx="0" cy="0"/>
        </a:xfrm>
      </p:grpSpPr>
      <p:sp>
        <p:nvSpPr>
          <p:cNvPr id="4" name="ZoneTexte 3"/>
          <p:cNvSpPr txBox="1"/>
          <p:nvPr/>
        </p:nvSpPr>
        <p:spPr>
          <a:xfrm>
            <a:off x="3059832" y="305068"/>
            <a:ext cx="3024336" cy="6247864"/>
          </a:xfrm>
          <a:prstGeom prst="rect">
            <a:avLst/>
          </a:prstGeom>
          <a:noFill/>
        </p:spPr>
        <p:txBody>
          <a:bodyPr wrap="square" rtlCol="0">
            <a:spAutoFit/>
          </a:bodyPr>
          <a:lstStyle/>
          <a:p>
            <a:r>
              <a:rPr lang="en-US" sz="40000" dirty="0" smtClean="0">
                <a:solidFill>
                  <a:srgbClr val="FDE8D7"/>
                </a:solidFill>
                <a:latin typeface="Arial Unicode MS" pitchFamily="34" charset="-128"/>
                <a:ea typeface="Arial Unicode MS" pitchFamily="34" charset="-128"/>
                <a:cs typeface="Arial Unicode MS" pitchFamily="34" charset="-128"/>
              </a:rPr>
              <a:t>2</a:t>
            </a:r>
            <a:endParaRPr lang="fr-FR" sz="40000" dirty="0">
              <a:solidFill>
                <a:srgbClr val="FDE8D7"/>
              </a:solidFill>
              <a:latin typeface="Arial Unicode MS" pitchFamily="34" charset="-128"/>
              <a:ea typeface="Arial Unicode MS" pitchFamily="34" charset="-128"/>
              <a:cs typeface="Arial Unicode MS" pitchFamily="34" charset="-128"/>
            </a:endParaRPr>
          </a:p>
        </p:txBody>
      </p:sp>
      <p:sp>
        <p:nvSpPr>
          <p:cNvPr id="2" name="Titre 1"/>
          <p:cNvSpPr>
            <a:spLocks noGrp="1"/>
          </p:cNvSpPr>
          <p:nvPr>
            <p:ph type="ctrTitle"/>
          </p:nvPr>
        </p:nvSpPr>
        <p:spPr>
          <a:xfrm>
            <a:off x="685800" y="6309320"/>
            <a:ext cx="7772400" cy="548680"/>
          </a:xfrm>
        </p:spPr>
        <p:txBody>
          <a:bodyPr>
            <a:normAutofit/>
          </a:bodyPr>
          <a:lstStyle/>
          <a:p>
            <a:r>
              <a:rPr lang="en-US" sz="2600" dirty="0" smtClean="0">
                <a:latin typeface="Arial Unicode MS" pitchFamily="34" charset="-128"/>
                <a:ea typeface="Arial Unicode MS" pitchFamily="34" charset="-128"/>
                <a:cs typeface="Arial Unicode MS" pitchFamily="34" charset="-128"/>
              </a:rPr>
              <a:t>Home Gardening and Nutrition Training Material </a:t>
            </a:r>
            <a:endParaRPr lang="fr-FR" sz="2600" dirty="0">
              <a:latin typeface="Arial Unicode MS" pitchFamily="34" charset="-128"/>
              <a:ea typeface="Arial Unicode MS" pitchFamily="34" charset="-128"/>
              <a:cs typeface="Arial Unicode MS" pitchFamily="34" charset="-128"/>
            </a:endParaRPr>
          </a:p>
        </p:txBody>
      </p:sp>
      <p:sp>
        <p:nvSpPr>
          <p:cNvPr id="3" name="Sous-titre 2"/>
          <p:cNvSpPr>
            <a:spLocks noGrp="1"/>
          </p:cNvSpPr>
          <p:nvPr>
            <p:ph type="subTitle" idx="1"/>
          </p:nvPr>
        </p:nvSpPr>
        <p:spPr>
          <a:xfrm>
            <a:off x="1371600" y="3789040"/>
            <a:ext cx="6400800" cy="1152128"/>
          </a:xfrm>
        </p:spPr>
        <p:txBody>
          <a:bodyPr>
            <a:normAutofit/>
          </a:bodyPr>
          <a:lstStyle/>
          <a:p>
            <a:r>
              <a:rPr lang="en-US" sz="2800" i="1" dirty="0" smtClean="0">
                <a:solidFill>
                  <a:schemeClr val="accent6">
                    <a:lumMod val="75000"/>
                  </a:schemeClr>
                </a:solidFill>
                <a:latin typeface="Arial Unicode MS" pitchFamily="34" charset="-128"/>
                <a:ea typeface="Arial Unicode MS" pitchFamily="34" charset="-128"/>
                <a:cs typeface="Arial Unicode MS" pitchFamily="34" charset="-128"/>
              </a:rPr>
              <a:t>Increasing the production from your homestead garden</a:t>
            </a:r>
            <a:endParaRPr lang="fr-FR" sz="2800" i="1" dirty="0">
              <a:solidFill>
                <a:schemeClr val="accent6">
                  <a:lumMod val="75000"/>
                </a:schemeClr>
              </a:solidFill>
              <a:latin typeface="Arial Unicode MS" pitchFamily="34" charset="-128"/>
              <a:ea typeface="Arial Unicode MS" pitchFamily="34" charset="-128"/>
              <a:cs typeface="Arial Unicode MS" pitchFamily="34" charset="-128"/>
            </a:endParaRPr>
          </a:p>
        </p:txBody>
      </p:sp>
      <p:grpSp>
        <p:nvGrpSpPr>
          <p:cNvPr id="5" name="Groupe 4"/>
          <p:cNvGrpSpPr/>
          <p:nvPr/>
        </p:nvGrpSpPr>
        <p:grpSpPr>
          <a:xfrm>
            <a:off x="7377370" y="93488"/>
            <a:ext cx="1691680" cy="798903"/>
            <a:chOff x="7407350" y="70978"/>
            <a:chExt cx="1691680" cy="798903"/>
          </a:xfrm>
        </p:grpSpPr>
        <p:pic>
          <p:nvPicPr>
            <p:cNvPr id="6" name="Picture 2" descr="C:\Users\Tiza\Desktop\logos\Logos\Coats_of_arms_of_Lesotho.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71446" y="105775"/>
              <a:ext cx="827584" cy="72930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407350" y="70978"/>
              <a:ext cx="792088" cy="7989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8" name="ZoneTexte 7"/>
          <p:cNvSpPr txBox="1"/>
          <p:nvPr/>
        </p:nvSpPr>
        <p:spPr>
          <a:xfrm>
            <a:off x="0" y="2921169"/>
            <a:ext cx="9144000" cy="1015663"/>
          </a:xfrm>
          <a:prstGeom prst="rect">
            <a:avLst/>
          </a:prstGeom>
          <a:noFill/>
        </p:spPr>
        <p:txBody>
          <a:bodyPr wrap="square" rtlCol="0">
            <a:spAutoFit/>
          </a:bodyPr>
          <a:lstStyle/>
          <a:p>
            <a:pPr algn="ctr"/>
            <a:r>
              <a:rPr lang="en-US" sz="6000" b="1" dirty="0" smtClean="0">
                <a:solidFill>
                  <a:schemeClr val="accent6">
                    <a:lumMod val="75000"/>
                  </a:schemeClr>
                </a:solidFill>
                <a:latin typeface="Arial Unicode MS" pitchFamily="34" charset="-128"/>
                <a:ea typeface="Arial Unicode MS" pitchFamily="34" charset="-128"/>
                <a:cs typeface="Arial Unicode MS" pitchFamily="34" charset="-128"/>
              </a:rPr>
              <a:t>IMPROVE YIELDS</a:t>
            </a:r>
            <a:endParaRPr lang="fr-FR" sz="60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rmAutofit/>
          </a:bodyPr>
          <a:lstStyle/>
          <a:p>
            <a:pPr algn="l"/>
            <a:r>
              <a:rPr lang="en-US" sz="4000" b="1" dirty="0" smtClean="0">
                <a:solidFill>
                  <a:schemeClr val="accent6">
                    <a:lumMod val="75000"/>
                  </a:schemeClr>
                </a:solidFill>
                <a:latin typeface="Arial Unicode MS" pitchFamily="34" charset="-128"/>
                <a:ea typeface="Arial Unicode MS" pitchFamily="34" charset="-128"/>
                <a:cs typeface="Arial Unicode MS" pitchFamily="34" charset="-128"/>
              </a:rPr>
              <a:t>3. Compost making </a:t>
            </a:r>
            <a:endParaRPr lang="fr-FR" sz="40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7" name="Espace réservé du contenu 2"/>
          <p:cNvSpPr>
            <a:spLocks noGrp="1"/>
          </p:cNvSpPr>
          <p:nvPr>
            <p:ph idx="1"/>
          </p:nvPr>
        </p:nvSpPr>
        <p:spPr>
          <a:xfrm>
            <a:off x="0" y="1052736"/>
            <a:ext cx="9144000" cy="4248472"/>
          </a:xfrm>
        </p:spPr>
        <p:txBody>
          <a:bodyPr>
            <a:normAutofit/>
          </a:bodyPr>
          <a:lstStyle/>
          <a:p>
            <a:r>
              <a:rPr lang="en-US" sz="2800" dirty="0" smtClean="0">
                <a:latin typeface="Arial Unicode MS" pitchFamily="34" charset="-128"/>
                <a:ea typeface="Arial Unicode MS" pitchFamily="34" charset="-128"/>
                <a:cs typeface="Arial Unicode MS" pitchFamily="34" charset="-128"/>
              </a:rPr>
              <a:t> What is “Compost”?</a:t>
            </a:r>
          </a:p>
          <a:p>
            <a:pPr lvl="1">
              <a:spcAft>
                <a:spcPts val="600"/>
              </a:spcAft>
            </a:pPr>
            <a:r>
              <a:rPr lang="en-US" dirty="0" smtClean="0">
                <a:latin typeface="Arial Unicode MS" pitchFamily="34" charset="-128"/>
                <a:ea typeface="Arial Unicode MS" pitchFamily="34" charset="-128"/>
                <a:cs typeface="Arial Unicode MS" pitchFamily="34" charset="-128"/>
              </a:rPr>
              <a:t>It is </a:t>
            </a:r>
            <a:r>
              <a:rPr lang="en-US" b="1" dirty="0" smtClean="0">
                <a:latin typeface="Arial Unicode MS" pitchFamily="34" charset="-128"/>
                <a:ea typeface="Arial Unicode MS" pitchFamily="34" charset="-128"/>
                <a:cs typeface="Arial Unicode MS" pitchFamily="34" charset="-128"/>
              </a:rPr>
              <a:t>decomposed rotten material </a:t>
            </a:r>
            <a:r>
              <a:rPr lang="en-US" dirty="0" smtClean="0">
                <a:latin typeface="Arial Unicode MS" pitchFamily="34" charset="-128"/>
                <a:ea typeface="Arial Unicode MS" pitchFamily="34" charset="-128"/>
                <a:cs typeface="Arial Unicode MS" pitchFamily="34" charset="-128"/>
              </a:rPr>
              <a:t>from plant, farm and household waste through the action of soil microbes.</a:t>
            </a:r>
          </a:p>
          <a:p>
            <a:pPr>
              <a:spcBef>
                <a:spcPts val="0"/>
              </a:spcBef>
            </a:pPr>
            <a:r>
              <a:rPr lang="en-US" sz="2800" dirty="0" smtClean="0">
                <a:latin typeface="Arial Unicode MS" pitchFamily="34" charset="-128"/>
                <a:ea typeface="Arial Unicode MS" pitchFamily="34" charset="-128"/>
                <a:cs typeface="Arial Unicode MS" pitchFamily="34" charset="-128"/>
              </a:rPr>
              <a:t> Why making “Compost”?</a:t>
            </a:r>
          </a:p>
          <a:p>
            <a:pPr lvl="1">
              <a:spcBef>
                <a:spcPts val="0"/>
              </a:spcBef>
            </a:pPr>
            <a:r>
              <a:rPr lang="en-US" dirty="0" smtClean="0">
                <a:latin typeface="Arial Unicode MS" pitchFamily="34" charset="-128"/>
                <a:ea typeface="Arial Unicode MS" pitchFamily="34" charset="-128"/>
                <a:cs typeface="Arial Unicode MS" pitchFamily="34" charset="-128"/>
              </a:rPr>
              <a:t>It </a:t>
            </a:r>
            <a:r>
              <a:rPr lang="en-US" b="1" dirty="0" smtClean="0">
                <a:latin typeface="Arial Unicode MS" pitchFamily="34" charset="-128"/>
                <a:ea typeface="Arial Unicode MS" pitchFamily="34" charset="-128"/>
                <a:cs typeface="Arial Unicode MS" pitchFamily="34" charset="-128"/>
              </a:rPr>
              <a:t>improves soil fertility </a:t>
            </a:r>
            <a:r>
              <a:rPr lang="en-US" dirty="0" smtClean="0">
                <a:latin typeface="Arial Unicode MS" pitchFamily="34" charset="-128"/>
                <a:ea typeface="Arial Unicode MS" pitchFamily="34" charset="-128"/>
                <a:cs typeface="Arial Unicode MS" pitchFamily="34" charset="-128"/>
              </a:rPr>
              <a:t>and </a:t>
            </a:r>
            <a:r>
              <a:rPr lang="en-US" b="1" dirty="0" smtClean="0">
                <a:latin typeface="Arial Unicode MS" pitchFamily="34" charset="-128"/>
                <a:ea typeface="Arial Unicode MS" pitchFamily="34" charset="-128"/>
                <a:cs typeface="Arial Unicode MS" pitchFamily="34" charset="-128"/>
              </a:rPr>
              <a:t>soil water holding capacity.</a:t>
            </a:r>
          </a:p>
          <a:p>
            <a:pPr lvl="1">
              <a:spcBef>
                <a:spcPts val="0"/>
              </a:spcBef>
            </a:pPr>
            <a:r>
              <a:rPr lang="en-US" dirty="0" smtClean="0">
                <a:latin typeface="Arial Unicode MS" pitchFamily="34" charset="-128"/>
                <a:ea typeface="Arial Unicode MS" pitchFamily="34" charset="-128"/>
                <a:cs typeface="Arial Unicode MS" pitchFamily="34" charset="-128"/>
              </a:rPr>
              <a:t>It </a:t>
            </a:r>
            <a:r>
              <a:rPr lang="en-US" b="1" dirty="0" smtClean="0">
                <a:latin typeface="Arial Unicode MS" pitchFamily="34" charset="-128"/>
                <a:ea typeface="Arial Unicode MS" pitchFamily="34" charset="-128"/>
                <a:cs typeface="Arial Unicode MS" pitchFamily="34" charset="-128"/>
              </a:rPr>
              <a:t>reduces production costs.</a:t>
            </a:r>
          </a:p>
          <a:p>
            <a:pPr lvl="1">
              <a:spcBef>
                <a:spcPts val="0"/>
              </a:spcBef>
            </a:pPr>
            <a:r>
              <a:rPr lang="en-US" dirty="0" smtClean="0">
                <a:latin typeface="Arial Unicode MS" pitchFamily="34" charset="-128"/>
                <a:ea typeface="Arial Unicode MS" pitchFamily="34" charset="-128"/>
                <a:cs typeface="Arial Unicode MS" pitchFamily="34" charset="-128"/>
              </a:rPr>
              <a:t>It </a:t>
            </a:r>
            <a:r>
              <a:rPr lang="en-US" b="1" dirty="0" smtClean="0">
                <a:latin typeface="Arial Unicode MS" pitchFamily="34" charset="-128"/>
                <a:ea typeface="Arial Unicode MS" pitchFamily="34" charset="-128"/>
                <a:cs typeface="Arial Unicode MS" pitchFamily="34" charset="-128"/>
              </a:rPr>
              <a:t>increases yields in quantity and quality.</a:t>
            </a:r>
            <a:endParaRPr lang="fr-FR" b="1" dirty="0" smtClean="0">
              <a:latin typeface="Arial Unicode MS" pitchFamily="34" charset="-128"/>
              <a:ea typeface="Arial Unicode MS" pitchFamily="34" charset="-128"/>
              <a:cs typeface="Arial Unicode MS" pitchFamily="34" charset="-128"/>
            </a:endParaRPr>
          </a:p>
          <a:p>
            <a:endParaRPr lang="fr-FR" dirty="0"/>
          </a:p>
        </p:txBody>
      </p:sp>
      <p:grpSp>
        <p:nvGrpSpPr>
          <p:cNvPr id="16" name="Groupe 15"/>
          <p:cNvGrpSpPr/>
          <p:nvPr/>
        </p:nvGrpSpPr>
        <p:grpSpPr>
          <a:xfrm>
            <a:off x="467544" y="5445224"/>
            <a:ext cx="8064896" cy="1008112"/>
            <a:chOff x="4644008" y="171055"/>
            <a:chExt cx="8064896" cy="1008112"/>
          </a:xfrm>
        </p:grpSpPr>
        <p:sp>
          <p:nvSpPr>
            <p:cNvPr id="12" name="ZoneTexte 11"/>
            <p:cNvSpPr txBox="1"/>
            <p:nvPr/>
          </p:nvSpPr>
          <p:spPr>
            <a:xfrm>
              <a:off x="4860032" y="692696"/>
              <a:ext cx="3960440" cy="461665"/>
            </a:xfrm>
            <a:prstGeom prst="rect">
              <a:avLst/>
            </a:prstGeom>
            <a:noFill/>
            <a:ln w="25400">
              <a:noFill/>
            </a:ln>
          </p:spPr>
          <p:txBody>
            <a:bodyPr wrap="square" rtlCol="0">
              <a:spAutoFit/>
            </a:bodyPr>
            <a:lstStyle/>
            <a:p>
              <a:pPr>
                <a:buClr>
                  <a:srgbClr val="00B050"/>
                </a:buClr>
                <a:buSzPct val="300000"/>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 </a:t>
              </a:r>
              <a:endParaRPr lang="fr-FR" sz="2400" dirty="0">
                <a:latin typeface="Arial Unicode MS" pitchFamily="34" charset="-128"/>
                <a:ea typeface="Arial Unicode MS" pitchFamily="34" charset="-128"/>
                <a:cs typeface="Arial Unicode MS" pitchFamily="34" charset="-128"/>
              </a:endParaRPr>
            </a:p>
          </p:txBody>
        </p:sp>
        <p:sp>
          <p:nvSpPr>
            <p:cNvPr id="14" name="Rectangle 13"/>
            <p:cNvSpPr/>
            <p:nvPr/>
          </p:nvSpPr>
          <p:spPr>
            <a:xfrm>
              <a:off x="4644008" y="171055"/>
              <a:ext cx="8064896" cy="1008112"/>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652120" y="260648"/>
              <a:ext cx="6984776" cy="830997"/>
            </a:xfrm>
            <a:prstGeom prst="rect">
              <a:avLst/>
            </a:prstGeom>
            <a:noFill/>
          </p:spPr>
          <p:txBody>
            <a:bodyPr wrap="square" rtlCol="0">
              <a:spAutoFit/>
            </a:bodyPr>
            <a:lstStyle/>
            <a:p>
              <a:r>
                <a:rPr lang="en-US" sz="2400" dirty="0" smtClean="0">
                  <a:latin typeface="Arial Unicode MS" pitchFamily="34" charset="-128"/>
                  <a:ea typeface="Arial Unicode MS" pitchFamily="34" charset="-128"/>
                  <a:cs typeface="Arial Unicode MS" pitchFamily="34" charset="-128"/>
                </a:rPr>
                <a:t>You can apply compost together with animal waste (manure)</a:t>
              </a:r>
              <a:endParaRPr lang="fr-FR" sz="24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rmAutofit/>
          </a:bodyPr>
          <a:lstStyle/>
          <a:p>
            <a:pPr algn="l"/>
            <a:r>
              <a:rPr lang="en-US" sz="4000" b="1" dirty="0" smtClean="0">
                <a:solidFill>
                  <a:schemeClr val="accent6">
                    <a:lumMod val="75000"/>
                  </a:schemeClr>
                </a:solidFill>
                <a:latin typeface="Arial Unicode MS" pitchFamily="34" charset="-128"/>
                <a:ea typeface="Arial Unicode MS" pitchFamily="34" charset="-128"/>
                <a:cs typeface="Arial Unicode MS" pitchFamily="34" charset="-128"/>
              </a:rPr>
              <a:t>3. a. Materials needed </a:t>
            </a:r>
            <a:endParaRPr lang="fr-FR" sz="40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3" name="Espace réservé du contenu 2"/>
          <p:cNvSpPr>
            <a:spLocks noGrp="1"/>
          </p:cNvSpPr>
          <p:nvPr>
            <p:ph idx="1"/>
          </p:nvPr>
        </p:nvSpPr>
        <p:spPr>
          <a:xfrm>
            <a:off x="0" y="836712"/>
            <a:ext cx="8229600" cy="720080"/>
          </a:xfrm>
        </p:spPr>
        <p:txBody>
          <a:bodyPr/>
          <a:lstStyle/>
          <a:p>
            <a:pPr>
              <a:buNone/>
            </a:pPr>
            <a:r>
              <a:rPr lang="en-US" dirty="0" smtClean="0"/>
              <a:t>To make your own compost, you need:</a:t>
            </a:r>
          </a:p>
          <a:p>
            <a:pPr lvl="1"/>
            <a:endParaRPr lang="fr-FR" dirty="0"/>
          </a:p>
        </p:txBody>
      </p:sp>
      <p:grpSp>
        <p:nvGrpSpPr>
          <p:cNvPr id="8" name="Groupe 7"/>
          <p:cNvGrpSpPr/>
          <p:nvPr/>
        </p:nvGrpSpPr>
        <p:grpSpPr>
          <a:xfrm>
            <a:off x="1115616" y="1484784"/>
            <a:ext cx="6673912" cy="1872208"/>
            <a:chOff x="1187624" y="1340768"/>
            <a:chExt cx="6673912" cy="1872208"/>
          </a:xfrm>
        </p:grpSpPr>
        <p:pic>
          <p:nvPicPr>
            <p:cNvPr id="4" name="Image 3" descr="poster2_13.jpg"/>
            <p:cNvPicPr>
              <a:picLocks noChangeAspect="1"/>
            </p:cNvPicPr>
            <p:nvPr/>
          </p:nvPicPr>
          <p:blipFill>
            <a:blip r:embed="rId3" cstate="print">
              <a:clrChange>
                <a:clrFrom>
                  <a:srgbClr val="FFFFFF"/>
                </a:clrFrom>
                <a:clrTo>
                  <a:srgbClr val="FFFFFF">
                    <a:alpha val="0"/>
                  </a:srgbClr>
                </a:clrTo>
              </a:clrChange>
            </a:blip>
            <a:srcRect t="9735" b="15626"/>
            <a:stretch>
              <a:fillRect/>
            </a:stretch>
          </p:blipFill>
          <p:spPr>
            <a:xfrm>
              <a:off x="1187624" y="1448780"/>
              <a:ext cx="1993392" cy="1656184"/>
            </a:xfrm>
            <a:prstGeom prst="rect">
              <a:avLst/>
            </a:prstGeom>
            <a:ln>
              <a:solidFill>
                <a:schemeClr val="bg1"/>
              </a:solidFill>
            </a:ln>
          </p:spPr>
        </p:pic>
        <p:pic>
          <p:nvPicPr>
            <p:cNvPr id="5" name="Image 4" descr="poster2_14.jpg"/>
            <p:cNvPicPr>
              <a:picLocks noChangeAspect="1"/>
            </p:cNvPicPr>
            <p:nvPr/>
          </p:nvPicPr>
          <p:blipFill>
            <a:blip r:embed="rId4" cstate="print">
              <a:clrChange>
                <a:clrFrom>
                  <a:srgbClr val="FFFFFF"/>
                </a:clrFrom>
                <a:clrTo>
                  <a:srgbClr val="FFFFFF">
                    <a:alpha val="0"/>
                  </a:srgbClr>
                </a:clrTo>
              </a:clrChange>
            </a:blip>
            <a:srcRect t="9735" b="5891"/>
            <a:stretch>
              <a:fillRect/>
            </a:stretch>
          </p:blipFill>
          <p:spPr>
            <a:xfrm>
              <a:off x="5868144" y="1340768"/>
              <a:ext cx="1993392" cy="1872208"/>
            </a:xfrm>
            <a:prstGeom prst="rect">
              <a:avLst/>
            </a:prstGeom>
            <a:ln>
              <a:solidFill>
                <a:schemeClr val="bg1"/>
              </a:solidFill>
            </a:ln>
          </p:spPr>
        </p:pic>
      </p:grpSp>
      <p:sp>
        <p:nvSpPr>
          <p:cNvPr id="6" name="Rectangle 5"/>
          <p:cNvSpPr/>
          <p:nvPr/>
        </p:nvSpPr>
        <p:spPr>
          <a:xfrm>
            <a:off x="251520" y="3416801"/>
            <a:ext cx="4572000" cy="3108543"/>
          </a:xfrm>
          <a:prstGeom prst="rect">
            <a:avLst/>
          </a:prstGeom>
        </p:spPr>
        <p:txBody>
          <a:bodyPr wrap="square">
            <a:spAutoFit/>
          </a:bodyPr>
          <a:lstStyle/>
          <a:p>
            <a:pPr>
              <a:buFont typeface="Arial" pitchFamily="34" charset="0"/>
              <a:buChar char="•"/>
            </a:pPr>
            <a:r>
              <a:rPr lang="en-US" sz="2800" b="1" dirty="0" smtClean="0">
                <a:latin typeface="Arial Unicode MS" pitchFamily="34" charset="-128"/>
                <a:ea typeface="Arial Unicode MS" pitchFamily="34" charset="-128"/>
                <a:cs typeface="Arial Unicode MS" pitchFamily="34" charset="-128"/>
              </a:rPr>
              <a:t> Cereal stalks and leaves </a:t>
            </a:r>
            <a:r>
              <a:rPr lang="en-US" sz="2800" dirty="0" smtClean="0">
                <a:latin typeface="Arial Unicode MS" pitchFamily="34" charset="-128"/>
                <a:ea typeface="Arial Unicode MS" pitchFamily="34" charset="-128"/>
                <a:cs typeface="Arial Unicode MS" pitchFamily="34" charset="-128"/>
              </a:rPr>
              <a:t>(maize, sorghum and wheat). </a:t>
            </a:r>
          </a:p>
          <a:p>
            <a:endParaRPr lang="en-US" sz="2800" b="1" dirty="0" smtClean="0">
              <a:latin typeface="Arial Unicode MS" pitchFamily="34" charset="-128"/>
              <a:ea typeface="Arial Unicode MS" pitchFamily="34" charset="-128"/>
              <a:cs typeface="Arial Unicode MS" pitchFamily="34" charset="-128"/>
            </a:endParaRPr>
          </a:p>
          <a:p>
            <a:pPr>
              <a:buFont typeface="Arial" pitchFamily="34" charset="0"/>
              <a:buChar char="•"/>
            </a:pPr>
            <a:r>
              <a:rPr lang="en-US" sz="2800" b="1" dirty="0" smtClean="0">
                <a:latin typeface="Arial Unicode MS" pitchFamily="34" charset="-128"/>
                <a:ea typeface="Arial Unicode MS" pitchFamily="34" charset="-128"/>
                <a:cs typeface="Arial Unicode MS" pitchFamily="34" charset="-128"/>
              </a:rPr>
              <a:t> Legumes</a:t>
            </a:r>
            <a:r>
              <a:rPr lang="en-US" sz="2800" dirty="0" smtClean="0">
                <a:latin typeface="Arial Unicode MS" pitchFamily="34" charset="-128"/>
                <a:ea typeface="Arial Unicode MS" pitchFamily="34" charset="-128"/>
                <a:cs typeface="Arial Unicode MS" pitchFamily="34" charset="-128"/>
              </a:rPr>
              <a:t> (beans, lentils) and other </a:t>
            </a:r>
            <a:r>
              <a:rPr lang="en-US" sz="2800" b="1" dirty="0" smtClean="0">
                <a:latin typeface="Arial Unicode MS" pitchFamily="34" charset="-128"/>
                <a:ea typeface="Arial Unicode MS" pitchFamily="34" charset="-128"/>
                <a:cs typeface="Arial Unicode MS" pitchFamily="34" charset="-128"/>
              </a:rPr>
              <a:t>waste plant material</a:t>
            </a:r>
            <a:endParaRPr lang="fr-FR" sz="2800" b="1" dirty="0" smtClean="0">
              <a:latin typeface="Arial Unicode MS" pitchFamily="34" charset="-128"/>
              <a:ea typeface="Arial Unicode MS" pitchFamily="34" charset="-128"/>
              <a:cs typeface="Arial Unicode MS" pitchFamily="34" charset="-128"/>
            </a:endParaRPr>
          </a:p>
        </p:txBody>
      </p:sp>
      <p:sp>
        <p:nvSpPr>
          <p:cNvPr id="7" name="Rectangle 6"/>
          <p:cNvSpPr/>
          <p:nvPr/>
        </p:nvSpPr>
        <p:spPr>
          <a:xfrm>
            <a:off x="5076056" y="3416801"/>
            <a:ext cx="4067944" cy="2677656"/>
          </a:xfrm>
          <a:prstGeom prst="rect">
            <a:avLst/>
          </a:prstGeom>
        </p:spPr>
        <p:txBody>
          <a:bodyPr wrap="square">
            <a:spAutoFit/>
          </a:bodyPr>
          <a:lstStyle/>
          <a:p>
            <a:pPr>
              <a:buFont typeface="Arial" pitchFamily="34" charset="0"/>
              <a:buChar char="•"/>
            </a:pPr>
            <a:r>
              <a:rPr lang="en-US" sz="2800" b="1" dirty="0" smtClean="0">
                <a:latin typeface="Arial Unicode MS" pitchFamily="34" charset="-128"/>
                <a:ea typeface="Arial Unicode MS" pitchFamily="34" charset="-128"/>
                <a:cs typeface="Arial Unicode MS" pitchFamily="34" charset="-128"/>
              </a:rPr>
              <a:t> Manure</a:t>
            </a:r>
            <a:r>
              <a:rPr lang="en-US" sz="2800" dirty="0" smtClean="0">
                <a:latin typeface="Arial Unicode MS" pitchFamily="34" charset="-128"/>
                <a:ea typeface="Arial Unicode MS" pitchFamily="34" charset="-128"/>
                <a:cs typeface="Arial Unicode MS" pitchFamily="34" charset="-128"/>
              </a:rPr>
              <a:t>: cattle, chicken, sheep, goat and pig dung.</a:t>
            </a:r>
          </a:p>
          <a:p>
            <a:endParaRPr lang="en-US" sz="2800" dirty="0" smtClean="0">
              <a:latin typeface="Arial Unicode MS" pitchFamily="34" charset="-128"/>
              <a:ea typeface="Arial Unicode MS" pitchFamily="34" charset="-128"/>
              <a:cs typeface="Arial Unicode MS" pitchFamily="34" charset="-128"/>
            </a:endParaRPr>
          </a:p>
          <a:p>
            <a:pPr>
              <a:buFont typeface="Arial" pitchFamily="34" charset="0"/>
              <a:buChar char="•"/>
            </a:pPr>
            <a:r>
              <a:rPr lang="en-US" sz="2800" b="1" dirty="0" smtClean="0">
                <a:latin typeface="Arial Unicode MS" pitchFamily="34" charset="-128"/>
                <a:ea typeface="Arial Unicode MS" pitchFamily="34" charset="-128"/>
                <a:cs typeface="Arial Unicode MS" pitchFamily="34" charset="-128"/>
              </a:rPr>
              <a:t> Ashes</a:t>
            </a:r>
            <a:r>
              <a:rPr lang="en-US" sz="2800" dirty="0" smtClean="0">
                <a:latin typeface="Arial Unicode MS" pitchFamily="34" charset="-128"/>
                <a:ea typeface="Arial Unicode MS" pitchFamily="34" charset="-128"/>
                <a:cs typeface="Arial Unicode MS" pitchFamily="34" charset="-128"/>
              </a:rPr>
              <a:t> from wood or crop residues.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rmAutofit/>
          </a:bodyPr>
          <a:lstStyle/>
          <a:p>
            <a:pPr algn="l"/>
            <a:r>
              <a:rPr lang="en-US" sz="4000" b="1" dirty="0" smtClean="0">
                <a:solidFill>
                  <a:schemeClr val="bg1">
                    <a:lumMod val="65000"/>
                  </a:schemeClr>
                </a:solidFill>
                <a:latin typeface="Arial Unicode MS" pitchFamily="34" charset="-128"/>
                <a:ea typeface="Arial Unicode MS" pitchFamily="34" charset="-128"/>
                <a:cs typeface="Arial Unicode MS" pitchFamily="34" charset="-128"/>
              </a:rPr>
              <a:t>3. a. Materials needed </a:t>
            </a:r>
            <a:endParaRPr lang="fr-FR" sz="4000" b="1" dirty="0">
              <a:solidFill>
                <a:schemeClr val="bg1">
                  <a:lumMod val="65000"/>
                </a:schemeClr>
              </a:solidFill>
              <a:latin typeface="Arial Unicode MS" pitchFamily="34" charset="-128"/>
              <a:ea typeface="Arial Unicode MS" pitchFamily="34" charset="-128"/>
              <a:cs typeface="Arial Unicode MS" pitchFamily="34" charset="-128"/>
            </a:endParaRPr>
          </a:p>
        </p:txBody>
      </p:sp>
      <p:grpSp>
        <p:nvGrpSpPr>
          <p:cNvPr id="19" name="Groupe 18"/>
          <p:cNvGrpSpPr/>
          <p:nvPr/>
        </p:nvGrpSpPr>
        <p:grpSpPr>
          <a:xfrm>
            <a:off x="94332" y="4005064"/>
            <a:ext cx="8798148" cy="1872208"/>
            <a:chOff x="94332" y="1412776"/>
            <a:chExt cx="8798148" cy="1872208"/>
          </a:xfrm>
        </p:grpSpPr>
        <p:pic>
          <p:nvPicPr>
            <p:cNvPr id="5" name="Image 4" descr="poster2_16.jpg"/>
            <p:cNvPicPr>
              <a:picLocks noChangeAspect="1"/>
            </p:cNvPicPr>
            <p:nvPr/>
          </p:nvPicPr>
          <p:blipFill>
            <a:blip r:embed="rId3" cstate="print">
              <a:clrChange>
                <a:clrFrom>
                  <a:srgbClr val="FFFFFF"/>
                </a:clrFrom>
                <a:clrTo>
                  <a:srgbClr val="FFFFFF">
                    <a:alpha val="0"/>
                  </a:srgbClr>
                </a:clrTo>
              </a:clrChange>
            </a:blip>
            <a:srcRect t="3245" b="12381"/>
            <a:stretch>
              <a:fillRect/>
            </a:stretch>
          </p:blipFill>
          <p:spPr>
            <a:xfrm>
              <a:off x="94332" y="1412776"/>
              <a:ext cx="1993392" cy="1872208"/>
            </a:xfrm>
            <a:prstGeom prst="rect">
              <a:avLst/>
            </a:prstGeom>
            <a:ln>
              <a:solidFill>
                <a:schemeClr val="bg1"/>
              </a:solidFill>
            </a:ln>
          </p:spPr>
        </p:pic>
        <p:grpSp>
          <p:nvGrpSpPr>
            <p:cNvPr id="11" name="Groupe 10"/>
            <p:cNvGrpSpPr/>
            <p:nvPr/>
          </p:nvGrpSpPr>
          <p:grpSpPr>
            <a:xfrm>
              <a:off x="2267744" y="1592796"/>
              <a:ext cx="6624736" cy="1512168"/>
              <a:chOff x="755576" y="5373216"/>
              <a:chExt cx="6624736" cy="1008112"/>
            </a:xfrm>
          </p:grpSpPr>
          <p:sp>
            <p:nvSpPr>
              <p:cNvPr id="12" name="Triangle isocèle 11"/>
              <p:cNvSpPr/>
              <p:nvPr/>
            </p:nvSpPr>
            <p:spPr>
              <a:xfrm>
                <a:off x="971600" y="5519737"/>
                <a:ext cx="1224136" cy="7058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ctr"/>
              <a:lstStyle/>
              <a:p>
                <a:pPr algn="ctr"/>
                <a:r>
                  <a:rPr lang="en-US" sz="8000" dirty="0" smtClean="0"/>
                  <a:t>!</a:t>
                </a:r>
                <a:endParaRPr lang="fr-FR" sz="8000" dirty="0"/>
              </a:p>
            </p:txBody>
          </p:sp>
          <p:sp>
            <p:nvSpPr>
              <p:cNvPr id="13" name="ZoneTexte 12"/>
              <p:cNvSpPr txBox="1"/>
              <p:nvPr/>
            </p:nvSpPr>
            <p:spPr>
              <a:xfrm>
                <a:off x="2267744" y="5478323"/>
                <a:ext cx="5112568" cy="800219"/>
              </a:xfrm>
              <a:prstGeom prst="rect">
                <a:avLst/>
              </a:prstGeom>
              <a:noFill/>
            </p:spPr>
            <p:txBody>
              <a:bodyPr wrap="square" rtlCol="0">
                <a:spAutoFit/>
              </a:bodyPr>
              <a:lstStyle/>
              <a:p>
                <a:r>
                  <a:rPr lang="en-US" sz="2400" b="1" dirty="0" smtClean="0">
                    <a:latin typeface="Arial Unicode MS" pitchFamily="34" charset="-128"/>
                    <a:ea typeface="Arial Unicode MS" pitchFamily="34" charset="-128"/>
                    <a:cs typeface="Arial Unicode MS" pitchFamily="34" charset="-128"/>
                  </a:rPr>
                  <a:t>Do NOT use </a:t>
                </a:r>
                <a:r>
                  <a:rPr lang="en-US" sz="2400" dirty="0" smtClean="0">
                    <a:latin typeface="Arial Unicode MS" pitchFamily="34" charset="-128"/>
                    <a:ea typeface="Arial Unicode MS" pitchFamily="34" charset="-128"/>
                    <a:cs typeface="Arial Unicode MS" pitchFamily="34" charset="-128"/>
                  </a:rPr>
                  <a:t>glass, plastic, metal, old batteries and any material that will not break down in soil.</a:t>
                </a:r>
              </a:p>
            </p:txBody>
          </p:sp>
          <p:sp>
            <p:nvSpPr>
              <p:cNvPr id="14" name="Rectangle 13"/>
              <p:cNvSpPr/>
              <p:nvPr/>
            </p:nvSpPr>
            <p:spPr>
              <a:xfrm>
                <a:off x="755576" y="5373216"/>
                <a:ext cx="6624736" cy="100811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0" name="Groupe 19"/>
          <p:cNvGrpSpPr/>
          <p:nvPr/>
        </p:nvGrpSpPr>
        <p:grpSpPr>
          <a:xfrm>
            <a:off x="107504" y="1412776"/>
            <a:ext cx="8798148" cy="1872208"/>
            <a:chOff x="94332" y="3933056"/>
            <a:chExt cx="8798148" cy="1872208"/>
          </a:xfrm>
        </p:grpSpPr>
        <p:pic>
          <p:nvPicPr>
            <p:cNvPr id="4" name="Image 3" descr="poster2_15.jpg"/>
            <p:cNvPicPr>
              <a:picLocks noChangeAspect="1"/>
            </p:cNvPicPr>
            <p:nvPr/>
          </p:nvPicPr>
          <p:blipFill>
            <a:blip r:embed="rId4" cstate="print">
              <a:clrChange>
                <a:clrFrom>
                  <a:srgbClr val="FFFFFF"/>
                </a:clrFrom>
                <a:clrTo>
                  <a:srgbClr val="FFFFFF">
                    <a:alpha val="0"/>
                  </a:srgbClr>
                </a:clrTo>
              </a:clrChange>
            </a:blip>
            <a:srcRect t="6490" b="12381"/>
            <a:stretch>
              <a:fillRect/>
            </a:stretch>
          </p:blipFill>
          <p:spPr>
            <a:xfrm>
              <a:off x="94332" y="3969060"/>
              <a:ext cx="1993392" cy="1800200"/>
            </a:xfrm>
            <a:prstGeom prst="rect">
              <a:avLst/>
            </a:prstGeom>
            <a:ln>
              <a:solidFill>
                <a:schemeClr val="bg1"/>
              </a:solidFill>
            </a:ln>
          </p:spPr>
        </p:pic>
        <p:grpSp>
          <p:nvGrpSpPr>
            <p:cNvPr id="15" name="Groupe 14"/>
            <p:cNvGrpSpPr/>
            <p:nvPr/>
          </p:nvGrpSpPr>
          <p:grpSpPr>
            <a:xfrm>
              <a:off x="2267744" y="3933056"/>
              <a:ext cx="6624736" cy="1872208"/>
              <a:chOff x="755576" y="5373214"/>
              <a:chExt cx="6624736" cy="1248138"/>
            </a:xfrm>
          </p:grpSpPr>
          <p:sp>
            <p:nvSpPr>
              <p:cNvPr id="16" name="Triangle isocèle 15"/>
              <p:cNvSpPr/>
              <p:nvPr/>
            </p:nvSpPr>
            <p:spPr>
              <a:xfrm>
                <a:off x="971600" y="5519737"/>
                <a:ext cx="1224136" cy="7058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ctr"/>
              <a:lstStyle/>
              <a:p>
                <a:pPr algn="ctr"/>
                <a:r>
                  <a:rPr lang="en-US" sz="8000" dirty="0" smtClean="0"/>
                  <a:t>!</a:t>
                </a:r>
                <a:endParaRPr lang="fr-FR" sz="8000" dirty="0"/>
              </a:p>
            </p:txBody>
          </p:sp>
          <p:sp>
            <p:nvSpPr>
              <p:cNvPr id="17" name="ZoneTexte 16"/>
              <p:cNvSpPr txBox="1"/>
              <p:nvPr/>
            </p:nvSpPr>
            <p:spPr>
              <a:xfrm>
                <a:off x="2267744" y="5478323"/>
                <a:ext cx="5112568" cy="1046440"/>
              </a:xfrm>
              <a:prstGeom prst="rect">
                <a:avLst/>
              </a:prstGeom>
              <a:noFill/>
            </p:spPr>
            <p:txBody>
              <a:bodyPr wrap="square" rtlCol="0">
                <a:spAutoFit/>
              </a:bodyPr>
              <a:lstStyle/>
              <a:p>
                <a:r>
                  <a:rPr lang="en-US" sz="2400" b="1" dirty="0" smtClean="0">
                    <a:latin typeface="Arial Unicode MS" pitchFamily="34" charset="-128"/>
                    <a:ea typeface="Arial Unicode MS" pitchFamily="34" charset="-128"/>
                    <a:cs typeface="Arial Unicode MS" pitchFamily="34" charset="-128"/>
                  </a:rPr>
                  <a:t>Do NOT use plants that are attacked by pests/diseases or weeds with seeds</a:t>
                </a:r>
                <a:r>
                  <a:rPr lang="en-US" sz="2400" dirty="0" smtClean="0">
                    <a:latin typeface="Arial Unicode MS" pitchFamily="34" charset="-128"/>
                    <a:ea typeface="Arial Unicode MS" pitchFamily="34" charset="-128"/>
                    <a:cs typeface="Arial Unicode MS" pitchFamily="34" charset="-128"/>
                  </a:rPr>
                  <a:t>: they will infect your new plants. </a:t>
                </a:r>
              </a:p>
            </p:txBody>
          </p:sp>
          <p:sp>
            <p:nvSpPr>
              <p:cNvPr id="18" name="Rectangle 17"/>
              <p:cNvSpPr/>
              <p:nvPr/>
            </p:nvSpPr>
            <p:spPr>
              <a:xfrm>
                <a:off x="755576" y="5373214"/>
                <a:ext cx="6624736" cy="124813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rmAutofit/>
          </a:bodyPr>
          <a:lstStyle/>
          <a:p>
            <a:pPr algn="l"/>
            <a:r>
              <a:rPr lang="en-US" sz="4000" b="1" dirty="0" smtClean="0">
                <a:solidFill>
                  <a:schemeClr val="accent6">
                    <a:lumMod val="75000"/>
                  </a:schemeClr>
                </a:solidFill>
                <a:latin typeface="Arial Unicode MS" pitchFamily="34" charset="-128"/>
                <a:ea typeface="Arial Unicode MS" pitchFamily="34" charset="-128"/>
                <a:cs typeface="Arial Unicode MS" pitchFamily="34" charset="-128"/>
              </a:rPr>
              <a:t>3. b. How to make compost </a:t>
            </a:r>
            <a:endParaRPr lang="fr-FR" sz="4000" b="1" dirty="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6" name="Image 5" descr="poster2_17.jpg"/>
          <p:cNvPicPr>
            <a:picLocks noChangeAspect="1"/>
          </p:cNvPicPr>
          <p:nvPr/>
        </p:nvPicPr>
        <p:blipFill>
          <a:blip r:embed="rId3" cstate="print">
            <a:clrChange>
              <a:clrFrom>
                <a:srgbClr val="FFFFFF"/>
              </a:clrFrom>
              <a:clrTo>
                <a:srgbClr val="FFFFFF">
                  <a:alpha val="0"/>
                </a:srgbClr>
              </a:clrTo>
            </a:clrChange>
          </a:blip>
          <a:srcRect l="11258" t="7116" r="4944"/>
          <a:stretch>
            <a:fillRect/>
          </a:stretch>
        </p:blipFill>
        <p:spPr>
          <a:xfrm>
            <a:off x="288492" y="980728"/>
            <a:ext cx="1872208" cy="1879856"/>
          </a:xfrm>
          <a:prstGeom prst="rect">
            <a:avLst/>
          </a:prstGeom>
          <a:ln>
            <a:solidFill>
              <a:schemeClr val="bg1"/>
            </a:solidFill>
          </a:ln>
        </p:spPr>
      </p:pic>
      <p:pic>
        <p:nvPicPr>
          <p:cNvPr id="8" name="Image 7" descr="poster2_18.jpg"/>
          <p:cNvPicPr>
            <a:picLocks noChangeAspect="1"/>
          </p:cNvPicPr>
          <p:nvPr/>
        </p:nvPicPr>
        <p:blipFill>
          <a:blip r:embed="rId4" cstate="print">
            <a:clrChange>
              <a:clrFrom>
                <a:srgbClr val="FFFFFF"/>
              </a:clrFrom>
              <a:clrTo>
                <a:srgbClr val="FFFFFF">
                  <a:alpha val="0"/>
                </a:srgbClr>
              </a:clrTo>
            </a:clrChange>
          </a:blip>
          <a:srcRect t="28463"/>
          <a:stretch>
            <a:fillRect/>
          </a:stretch>
        </p:blipFill>
        <p:spPr>
          <a:xfrm>
            <a:off x="107504" y="2996952"/>
            <a:ext cx="2234184" cy="1447808"/>
          </a:xfrm>
          <a:prstGeom prst="rect">
            <a:avLst/>
          </a:prstGeom>
          <a:ln>
            <a:solidFill>
              <a:schemeClr val="bg1"/>
            </a:solidFill>
          </a:ln>
        </p:spPr>
      </p:pic>
      <p:pic>
        <p:nvPicPr>
          <p:cNvPr id="9" name="Image 8" descr="poster2_19.jpg"/>
          <p:cNvPicPr>
            <a:picLocks noChangeAspect="1"/>
          </p:cNvPicPr>
          <p:nvPr/>
        </p:nvPicPr>
        <p:blipFill>
          <a:blip r:embed="rId5" cstate="print">
            <a:clrChange>
              <a:clrFrom>
                <a:srgbClr val="FFFFFF"/>
              </a:clrFrom>
              <a:clrTo>
                <a:srgbClr val="FFFFFF">
                  <a:alpha val="0"/>
                </a:srgbClr>
              </a:clrTo>
            </a:clrChange>
          </a:blip>
          <a:srcRect b="3936"/>
          <a:stretch>
            <a:fillRect/>
          </a:stretch>
        </p:blipFill>
        <p:spPr>
          <a:xfrm>
            <a:off x="107504" y="4581128"/>
            <a:ext cx="2234184" cy="1944216"/>
          </a:xfrm>
          <a:prstGeom prst="rect">
            <a:avLst/>
          </a:prstGeom>
          <a:ln>
            <a:solidFill>
              <a:schemeClr val="bg1"/>
            </a:solidFill>
          </a:ln>
        </p:spPr>
      </p:pic>
      <p:sp>
        <p:nvSpPr>
          <p:cNvPr id="7" name="Rectangle 6"/>
          <p:cNvSpPr/>
          <p:nvPr/>
        </p:nvSpPr>
        <p:spPr>
          <a:xfrm>
            <a:off x="2483768" y="1412776"/>
            <a:ext cx="6660232" cy="984885"/>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1.</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Chop large green or dry waste </a:t>
            </a:r>
            <a:r>
              <a:rPr lang="en-US" sz="2800" dirty="0" smtClean="0">
                <a:latin typeface="Arial Unicode MS" pitchFamily="34" charset="-128"/>
                <a:ea typeface="Arial Unicode MS" pitchFamily="34" charset="-128"/>
                <a:cs typeface="Arial Unicode MS" pitchFamily="34" charset="-128"/>
              </a:rPr>
              <a:t>into smaller bits </a:t>
            </a:r>
            <a:endParaRPr lang="fr-FR" sz="2800" dirty="0">
              <a:latin typeface="Arial Unicode MS" pitchFamily="34" charset="-128"/>
              <a:ea typeface="Arial Unicode MS" pitchFamily="34" charset="-128"/>
              <a:cs typeface="Arial Unicode MS" pitchFamily="34" charset="-128"/>
            </a:endParaRPr>
          </a:p>
        </p:txBody>
      </p:sp>
      <p:sp>
        <p:nvSpPr>
          <p:cNvPr id="12" name="Rectangle 11"/>
          <p:cNvSpPr/>
          <p:nvPr/>
        </p:nvSpPr>
        <p:spPr>
          <a:xfrm>
            <a:off x="2483768" y="2924944"/>
            <a:ext cx="6660232" cy="1415772"/>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2.</a:t>
            </a:r>
            <a:r>
              <a:rPr lang="en-US" sz="2800" dirty="0" smtClean="0">
                <a:latin typeface="Arial Unicode MS" pitchFamily="34" charset="-128"/>
                <a:ea typeface="Arial Unicode MS" pitchFamily="34" charset="-128"/>
                <a:cs typeface="Arial Unicode MS" pitchFamily="34" charset="-128"/>
              </a:rPr>
              <a:t> Make a 15cm layer of this </a:t>
            </a:r>
            <a:r>
              <a:rPr lang="en-US" sz="2800" b="1" dirty="0" smtClean="0">
                <a:latin typeface="Arial Unicode MS" pitchFamily="34" charset="-128"/>
                <a:ea typeface="Arial Unicode MS" pitchFamily="34" charset="-128"/>
                <a:cs typeface="Arial Unicode MS" pitchFamily="34" charset="-128"/>
              </a:rPr>
              <a:t>plant material</a:t>
            </a:r>
            <a:r>
              <a:rPr lang="en-US" sz="2800" dirty="0" smtClean="0">
                <a:latin typeface="Arial Unicode MS" pitchFamily="34" charset="-128"/>
                <a:ea typeface="Arial Unicode MS" pitchFamily="34" charset="-128"/>
                <a:cs typeface="Arial Unicode MS" pitchFamily="34" charset="-128"/>
              </a:rPr>
              <a:t>; add a 2cm layer of </a:t>
            </a:r>
            <a:r>
              <a:rPr lang="en-US" sz="2800" b="1" dirty="0" smtClean="0">
                <a:latin typeface="Arial Unicode MS" pitchFamily="34" charset="-128"/>
                <a:ea typeface="Arial Unicode MS" pitchFamily="34" charset="-128"/>
                <a:cs typeface="Arial Unicode MS" pitchFamily="34" charset="-128"/>
              </a:rPr>
              <a:t>animal manure</a:t>
            </a:r>
            <a:r>
              <a:rPr lang="en-US" sz="2800" dirty="0" smtClean="0">
                <a:latin typeface="Arial Unicode MS" pitchFamily="34" charset="-128"/>
                <a:ea typeface="Arial Unicode MS" pitchFamily="34" charset="-128"/>
                <a:cs typeface="Arial Unicode MS" pitchFamily="34" charset="-128"/>
              </a:rPr>
              <a:t> on top of this.</a:t>
            </a:r>
          </a:p>
        </p:txBody>
      </p:sp>
      <p:sp>
        <p:nvSpPr>
          <p:cNvPr id="13" name="Rectangle 12"/>
          <p:cNvSpPr/>
          <p:nvPr/>
        </p:nvSpPr>
        <p:spPr>
          <a:xfrm>
            <a:off x="2483768" y="4725144"/>
            <a:ext cx="6660232" cy="1846659"/>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3.</a:t>
            </a:r>
            <a:r>
              <a:rPr lang="en-US" sz="2800" dirty="0" smtClean="0">
                <a:latin typeface="Arial Unicode MS" pitchFamily="34" charset="-128"/>
                <a:ea typeface="Arial Unicode MS" pitchFamily="34" charset="-128"/>
                <a:cs typeface="Arial Unicode MS" pitchFamily="34" charset="-128"/>
              </a:rPr>
              <a:t> Add a 15cm layer of </a:t>
            </a:r>
            <a:r>
              <a:rPr lang="en-US" sz="2800" b="1" dirty="0" smtClean="0">
                <a:latin typeface="Arial Unicode MS" pitchFamily="34" charset="-128"/>
                <a:ea typeface="Arial Unicode MS" pitchFamily="34" charset="-128"/>
                <a:cs typeface="Arial Unicode MS" pitchFamily="34" charset="-128"/>
              </a:rPr>
              <a:t>plant material</a:t>
            </a:r>
            <a:r>
              <a:rPr lang="en-US" sz="2800" dirty="0" smtClean="0">
                <a:latin typeface="Arial Unicode MS" pitchFamily="34" charset="-128"/>
                <a:ea typeface="Arial Unicode MS" pitchFamily="34" charset="-128"/>
                <a:cs typeface="Arial Unicode MS" pitchFamily="34" charset="-128"/>
              </a:rPr>
              <a:t>; add a 2cm layer of </a:t>
            </a:r>
            <a:r>
              <a:rPr lang="en-US" sz="2800" b="1" dirty="0" smtClean="0">
                <a:latin typeface="Arial Unicode MS" pitchFamily="34" charset="-128"/>
                <a:ea typeface="Arial Unicode MS" pitchFamily="34" charset="-128"/>
                <a:cs typeface="Arial Unicode MS" pitchFamily="34" charset="-128"/>
              </a:rPr>
              <a:t>wood ash</a:t>
            </a:r>
            <a:r>
              <a:rPr lang="en-US" sz="2800" dirty="0" smtClean="0">
                <a:latin typeface="Arial Unicode MS" pitchFamily="34" charset="-128"/>
                <a:ea typeface="Arial Unicode MS" pitchFamily="34" charset="-128"/>
                <a:cs typeface="Arial Unicode MS" pitchFamily="34" charset="-128"/>
              </a:rPr>
              <a:t>. </a:t>
            </a:r>
          </a:p>
          <a:p>
            <a:r>
              <a:rPr lang="en-US" sz="2800" dirty="0" smtClean="0">
                <a:latin typeface="Arial Unicode MS" pitchFamily="34" charset="-128"/>
                <a:ea typeface="Arial Unicode MS" pitchFamily="34" charset="-128"/>
                <a:cs typeface="Arial Unicode MS" pitchFamily="34" charset="-128"/>
              </a:rPr>
              <a:t>Repeat these steps until heap is </a:t>
            </a:r>
            <a:r>
              <a:rPr lang="en-US" sz="2800" b="1" dirty="0" smtClean="0">
                <a:latin typeface="Arial Unicode MS" pitchFamily="34" charset="-128"/>
                <a:ea typeface="Arial Unicode MS" pitchFamily="34" charset="-128"/>
                <a:cs typeface="Arial Unicode MS" pitchFamily="34" charset="-128"/>
              </a:rPr>
              <a:t>1m to 1.5m high.</a:t>
            </a:r>
            <a:endParaRPr lang="fr-FR" sz="2800" b="1"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rmAutofit/>
          </a:bodyPr>
          <a:lstStyle/>
          <a:p>
            <a:pPr algn="l"/>
            <a:r>
              <a:rPr lang="en-US" sz="4000" b="1" dirty="0" smtClean="0">
                <a:solidFill>
                  <a:schemeClr val="bg1">
                    <a:lumMod val="65000"/>
                  </a:schemeClr>
                </a:solidFill>
                <a:latin typeface="Arial Unicode MS" pitchFamily="34" charset="-128"/>
                <a:ea typeface="Arial Unicode MS" pitchFamily="34" charset="-128"/>
                <a:cs typeface="Arial Unicode MS" pitchFamily="34" charset="-128"/>
              </a:rPr>
              <a:t>3. b. How to make </a:t>
            </a:r>
            <a:r>
              <a:rPr lang="en-US" sz="4000" b="1" dirty="0" smtClean="0">
                <a:solidFill>
                  <a:schemeClr val="bg1">
                    <a:lumMod val="65000"/>
                  </a:schemeClr>
                </a:solidFill>
                <a:latin typeface="Arial Unicode MS" pitchFamily="34" charset="-128"/>
                <a:ea typeface="Arial Unicode MS" pitchFamily="34" charset="-128"/>
                <a:cs typeface="Arial Unicode MS" pitchFamily="34" charset="-128"/>
              </a:rPr>
              <a:t>compost</a:t>
            </a:r>
            <a:endParaRPr lang="fr-FR" sz="4000" b="1" dirty="0">
              <a:solidFill>
                <a:schemeClr val="bg1">
                  <a:lumMod val="65000"/>
                </a:schemeClr>
              </a:solidFill>
              <a:latin typeface="Arial Unicode MS" pitchFamily="34" charset="-128"/>
              <a:ea typeface="Arial Unicode MS" pitchFamily="34" charset="-128"/>
              <a:cs typeface="Arial Unicode MS" pitchFamily="34" charset="-128"/>
            </a:endParaRPr>
          </a:p>
        </p:txBody>
      </p:sp>
      <p:pic>
        <p:nvPicPr>
          <p:cNvPr id="7" name="Image 6" descr="poster2_21.jpg"/>
          <p:cNvPicPr>
            <a:picLocks noChangeAspect="1"/>
          </p:cNvPicPr>
          <p:nvPr/>
        </p:nvPicPr>
        <p:blipFill>
          <a:blip r:embed="rId3" cstate="print">
            <a:clrChange>
              <a:clrFrom>
                <a:srgbClr val="FFFFFF"/>
              </a:clrFrom>
              <a:clrTo>
                <a:srgbClr val="FFFFFF">
                  <a:alpha val="0"/>
                </a:srgbClr>
              </a:clrTo>
            </a:clrChange>
          </a:blip>
          <a:srcRect t="13272" b="7094"/>
          <a:stretch>
            <a:fillRect/>
          </a:stretch>
        </p:blipFill>
        <p:spPr>
          <a:xfrm>
            <a:off x="137968" y="2888940"/>
            <a:ext cx="2243328" cy="1728192"/>
          </a:xfrm>
          <a:prstGeom prst="rect">
            <a:avLst/>
          </a:prstGeom>
          <a:ln>
            <a:solidFill>
              <a:schemeClr val="bg1"/>
            </a:solidFill>
          </a:ln>
        </p:spPr>
      </p:pic>
      <p:pic>
        <p:nvPicPr>
          <p:cNvPr id="10" name="Image 9" descr="poster2_22.jpg"/>
          <p:cNvPicPr>
            <a:picLocks noChangeAspect="1"/>
          </p:cNvPicPr>
          <p:nvPr/>
        </p:nvPicPr>
        <p:blipFill>
          <a:blip r:embed="rId4" cstate="print">
            <a:clrChange>
              <a:clrFrom>
                <a:srgbClr val="FFFFFF"/>
              </a:clrFrom>
              <a:clrTo>
                <a:srgbClr val="FFFFFF">
                  <a:alpha val="0"/>
                </a:srgbClr>
              </a:clrTo>
            </a:clrChange>
          </a:blip>
          <a:srcRect l="7875" t="6636" r="8126" b="10412"/>
          <a:stretch>
            <a:fillRect/>
          </a:stretch>
        </p:blipFill>
        <p:spPr>
          <a:xfrm>
            <a:off x="107504" y="4869160"/>
            <a:ext cx="2304256" cy="1800200"/>
          </a:xfrm>
          <a:prstGeom prst="rect">
            <a:avLst/>
          </a:prstGeom>
          <a:ln>
            <a:solidFill>
              <a:schemeClr val="bg1"/>
            </a:solidFill>
          </a:ln>
        </p:spPr>
      </p:pic>
      <p:pic>
        <p:nvPicPr>
          <p:cNvPr id="11" name="Image 10" descr="poster2_20.jpg"/>
          <p:cNvPicPr>
            <a:picLocks noChangeAspect="1"/>
          </p:cNvPicPr>
          <p:nvPr/>
        </p:nvPicPr>
        <p:blipFill>
          <a:blip r:embed="rId5" cstate="print">
            <a:clrChange>
              <a:clrFrom>
                <a:srgbClr val="FFFFFF"/>
              </a:clrFrom>
              <a:clrTo>
                <a:srgbClr val="FFFFFF">
                  <a:alpha val="0"/>
                </a:srgbClr>
              </a:clrTo>
            </a:clrChange>
          </a:blip>
          <a:srcRect t="13272" b="7094"/>
          <a:stretch>
            <a:fillRect/>
          </a:stretch>
        </p:blipFill>
        <p:spPr>
          <a:xfrm>
            <a:off x="137968" y="908720"/>
            <a:ext cx="2243328" cy="1728192"/>
          </a:xfrm>
          <a:prstGeom prst="rect">
            <a:avLst/>
          </a:prstGeom>
          <a:ln>
            <a:solidFill>
              <a:schemeClr val="bg1"/>
            </a:solidFill>
          </a:ln>
        </p:spPr>
      </p:pic>
      <p:sp>
        <p:nvSpPr>
          <p:cNvPr id="8" name="Rectangle 7"/>
          <p:cNvSpPr/>
          <p:nvPr/>
        </p:nvSpPr>
        <p:spPr>
          <a:xfrm>
            <a:off x="2555776" y="1052736"/>
            <a:ext cx="6588224" cy="1446550"/>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4.</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Cover with layer of soil </a:t>
            </a:r>
            <a:r>
              <a:rPr lang="en-US" sz="2800" dirty="0" smtClean="0">
                <a:latin typeface="Arial Unicode MS" pitchFamily="34" charset="-128"/>
                <a:ea typeface="Arial Unicode MS" pitchFamily="34" charset="-128"/>
                <a:cs typeface="Arial Unicode MS" pitchFamily="34" charset="-128"/>
              </a:rPr>
              <a:t>to prevent loss of nutrients. </a:t>
            </a:r>
            <a:r>
              <a:rPr lang="en-US" sz="2800" b="1" dirty="0" smtClean="0">
                <a:latin typeface="Arial Unicode MS" pitchFamily="34" charset="-128"/>
                <a:ea typeface="Arial Unicode MS" pitchFamily="34" charset="-128"/>
                <a:cs typeface="Arial Unicode MS" pitchFamily="34" charset="-128"/>
              </a:rPr>
              <a:t>Add water </a:t>
            </a:r>
            <a:r>
              <a:rPr lang="en-US" sz="2800" dirty="0" smtClean="0">
                <a:latin typeface="Arial Unicode MS" pitchFamily="34" charset="-128"/>
                <a:ea typeface="Arial Unicode MS" pitchFamily="34" charset="-128"/>
                <a:cs typeface="Arial Unicode MS" pitchFamily="34" charset="-128"/>
              </a:rPr>
              <a:t>to dampen if the material is dry.</a:t>
            </a:r>
            <a:endParaRPr lang="fr-FR" sz="2800" dirty="0">
              <a:latin typeface="Arial Unicode MS" pitchFamily="34" charset="-128"/>
              <a:ea typeface="Arial Unicode MS" pitchFamily="34" charset="-128"/>
              <a:cs typeface="Arial Unicode MS" pitchFamily="34" charset="-128"/>
            </a:endParaRPr>
          </a:p>
        </p:txBody>
      </p:sp>
      <p:sp>
        <p:nvSpPr>
          <p:cNvPr id="9" name="Rectangle 8"/>
          <p:cNvSpPr/>
          <p:nvPr/>
        </p:nvSpPr>
        <p:spPr>
          <a:xfrm>
            <a:off x="2555776" y="2852936"/>
            <a:ext cx="6588224" cy="984885"/>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5.</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Cover soil</a:t>
            </a:r>
            <a:r>
              <a:rPr lang="en-US" sz="2800" dirty="0" smtClean="0">
                <a:latin typeface="Arial Unicode MS" pitchFamily="34" charset="-128"/>
                <a:ea typeface="Arial Unicode MS" pitchFamily="34" charset="-128"/>
                <a:cs typeface="Arial Unicode MS" pitchFamily="34" charset="-128"/>
              </a:rPr>
              <a:t> with long grass or cloth sacks </a:t>
            </a:r>
            <a:r>
              <a:rPr lang="en-US" sz="2800" b="1" dirty="0" smtClean="0">
                <a:latin typeface="Arial Unicode MS" pitchFamily="34" charset="-128"/>
                <a:ea typeface="Arial Unicode MS" pitchFamily="34" charset="-128"/>
                <a:cs typeface="Arial Unicode MS" pitchFamily="34" charset="-128"/>
              </a:rPr>
              <a:t>to keep it humid</a:t>
            </a:r>
            <a:r>
              <a:rPr lang="en-US" sz="2800" dirty="0" smtClean="0">
                <a:latin typeface="Arial Unicode MS" pitchFamily="34" charset="-128"/>
                <a:ea typeface="Arial Unicode MS" pitchFamily="34" charset="-128"/>
                <a:cs typeface="Arial Unicode MS" pitchFamily="34" charset="-128"/>
              </a:rPr>
              <a:t>.</a:t>
            </a:r>
            <a:endParaRPr lang="fr-FR" sz="2800" dirty="0">
              <a:latin typeface="Arial Unicode MS" pitchFamily="34" charset="-128"/>
              <a:ea typeface="Arial Unicode MS" pitchFamily="34" charset="-128"/>
              <a:cs typeface="Arial Unicode MS" pitchFamily="34" charset="-128"/>
            </a:endParaRPr>
          </a:p>
        </p:txBody>
      </p:sp>
      <p:sp>
        <p:nvSpPr>
          <p:cNvPr id="12" name="Rectangle 11"/>
          <p:cNvSpPr/>
          <p:nvPr/>
        </p:nvSpPr>
        <p:spPr>
          <a:xfrm>
            <a:off x="2555776" y="4611231"/>
            <a:ext cx="6588224" cy="2277547"/>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6.</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Turn heap </a:t>
            </a:r>
            <a:r>
              <a:rPr lang="en-US" sz="2800" dirty="0" smtClean="0">
                <a:latin typeface="Arial Unicode MS" pitchFamily="34" charset="-128"/>
                <a:ea typeface="Arial Unicode MS" pitchFamily="34" charset="-128"/>
                <a:cs typeface="Arial Unicode MS" pitchFamily="34" charset="-128"/>
              </a:rPr>
              <a:t>after 1 month. </a:t>
            </a:r>
            <a:r>
              <a:rPr lang="en-US" sz="2800" b="1" dirty="0" smtClean="0">
                <a:latin typeface="Arial Unicode MS" pitchFamily="34" charset="-128"/>
                <a:ea typeface="Arial Unicode MS" pitchFamily="34" charset="-128"/>
                <a:cs typeface="Arial Unicode MS" pitchFamily="34" charset="-128"/>
              </a:rPr>
              <a:t>Move top and sides</a:t>
            </a:r>
            <a:r>
              <a:rPr lang="en-US" sz="2800" dirty="0" smtClean="0">
                <a:latin typeface="Arial Unicode MS" pitchFamily="34" charset="-128"/>
                <a:ea typeface="Arial Unicode MS" pitchFamily="34" charset="-128"/>
                <a:cs typeface="Arial Unicode MS" pitchFamily="34" charset="-128"/>
              </a:rPr>
              <a:t> of heap into the middle. </a:t>
            </a:r>
            <a:r>
              <a:rPr lang="en-US" sz="2800" b="1" dirty="0" smtClean="0">
                <a:latin typeface="Arial Unicode MS" pitchFamily="34" charset="-128"/>
                <a:ea typeface="Arial Unicode MS" pitchFamily="34" charset="-128"/>
                <a:cs typeface="Arial Unicode MS" pitchFamily="34" charset="-128"/>
              </a:rPr>
              <a:t>Sprinkle with water </a:t>
            </a:r>
            <a:r>
              <a:rPr lang="en-US" sz="2800" dirty="0" smtClean="0">
                <a:latin typeface="Arial Unicode MS" pitchFamily="34" charset="-128"/>
                <a:ea typeface="Arial Unicode MS" pitchFamily="34" charset="-128"/>
                <a:cs typeface="Arial Unicode MS" pitchFamily="34" charset="-128"/>
              </a:rPr>
              <a:t>if dry and turn every 2 weeks until material is a rich</a:t>
            </a:r>
            <a:r>
              <a:rPr lang="en-US" sz="2800" b="1" dirty="0" smtClean="0">
                <a:latin typeface="Arial Unicode MS" pitchFamily="34" charset="-128"/>
                <a:ea typeface="Arial Unicode MS" pitchFamily="34" charset="-128"/>
                <a:cs typeface="Arial Unicode MS" pitchFamily="34" charset="-128"/>
              </a:rPr>
              <a:t>, dark grey or brown colour</a:t>
            </a:r>
            <a:r>
              <a:rPr lang="en-US" sz="2800" dirty="0" smtClean="0">
                <a:latin typeface="Arial Unicode MS" pitchFamily="34" charset="-128"/>
                <a:ea typeface="Arial Unicode MS" pitchFamily="34" charset="-128"/>
                <a:cs typeface="Arial Unicode MS" pitchFamily="34" charset="-128"/>
              </a:rPr>
              <a:t>.</a:t>
            </a:r>
            <a:endParaRPr lang="fr-FR" sz="2800" dirty="0">
              <a:latin typeface="Arial Unicode MS" pitchFamily="34" charset="-128"/>
              <a:ea typeface="Arial Unicode MS" pitchFamily="34" charset="-128"/>
              <a:cs typeface="Arial Unicode MS" pitchFamily="34" charset="-128"/>
            </a:endParaRPr>
          </a:p>
        </p:txBody>
      </p:sp>
      <p:grpSp>
        <p:nvGrpSpPr>
          <p:cNvPr id="17" name="Groupe 16"/>
          <p:cNvGrpSpPr/>
          <p:nvPr/>
        </p:nvGrpSpPr>
        <p:grpSpPr>
          <a:xfrm>
            <a:off x="2686620" y="3861048"/>
            <a:ext cx="5773812" cy="720080"/>
            <a:chOff x="3131840" y="3861048"/>
            <a:chExt cx="5773812" cy="720080"/>
          </a:xfrm>
        </p:grpSpPr>
        <p:grpSp>
          <p:nvGrpSpPr>
            <p:cNvPr id="15" name="Groupe 14"/>
            <p:cNvGrpSpPr/>
            <p:nvPr/>
          </p:nvGrpSpPr>
          <p:grpSpPr>
            <a:xfrm>
              <a:off x="3505052" y="3936815"/>
              <a:ext cx="5171404" cy="601922"/>
              <a:chOff x="3505052" y="3936815"/>
              <a:chExt cx="5171404" cy="601922"/>
            </a:xfrm>
          </p:grpSpPr>
          <p:sp>
            <p:nvSpPr>
              <p:cNvPr id="13" name="Rectangle 12"/>
              <p:cNvSpPr/>
              <p:nvPr/>
            </p:nvSpPr>
            <p:spPr>
              <a:xfrm>
                <a:off x="4009794" y="4077072"/>
                <a:ext cx="4666662" cy="461665"/>
              </a:xfrm>
              <a:prstGeom prst="rect">
                <a:avLst/>
              </a:prstGeom>
            </p:spPr>
            <p:txBody>
              <a:bodyPr wrap="none">
                <a:spAutoFit/>
              </a:bodyPr>
              <a:lstStyle/>
              <a:p>
                <a:r>
                  <a:rPr lang="en-US" sz="2400" dirty="0" smtClean="0">
                    <a:latin typeface="Arial Unicode MS" pitchFamily="34" charset="-128"/>
                    <a:ea typeface="Arial Unicode MS" pitchFamily="34" charset="-128"/>
                    <a:cs typeface="Arial Unicode MS" pitchFamily="34" charset="-128"/>
                  </a:rPr>
                  <a:t>Do NOT cover with plastic bags. </a:t>
                </a:r>
                <a:endParaRPr lang="fr-FR" sz="2400" dirty="0">
                  <a:latin typeface="Arial Unicode MS" pitchFamily="34" charset="-128"/>
                  <a:ea typeface="Arial Unicode MS" pitchFamily="34" charset="-128"/>
                  <a:cs typeface="Arial Unicode MS" pitchFamily="34" charset="-128"/>
                </a:endParaRPr>
              </a:p>
            </p:txBody>
          </p:sp>
          <p:sp>
            <p:nvSpPr>
              <p:cNvPr id="14" name="Triangle isocèle 13"/>
              <p:cNvSpPr/>
              <p:nvPr/>
            </p:nvSpPr>
            <p:spPr>
              <a:xfrm>
                <a:off x="3505052" y="3936815"/>
                <a:ext cx="490884" cy="57230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en-US" sz="4000" dirty="0" smtClean="0"/>
                  <a:t>!</a:t>
                </a:r>
                <a:endParaRPr lang="fr-FR" sz="4000" dirty="0"/>
              </a:p>
            </p:txBody>
          </p:sp>
        </p:grpSp>
        <p:sp>
          <p:nvSpPr>
            <p:cNvPr id="16" name="Rectangle 15"/>
            <p:cNvSpPr/>
            <p:nvPr/>
          </p:nvSpPr>
          <p:spPr>
            <a:xfrm>
              <a:off x="3131840" y="3861048"/>
              <a:ext cx="5773812" cy="7200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2114"/>
          </a:xfrm>
        </p:spPr>
        <p:txBody>
          <a:bodyPr>
            <a:normAutofit/>
          </a:bodyPr>
          <a:lstStyle/>
          <a:p>
            <a:pPr algn="l"/>
            <a:r>
              <a:rPr lang="en-US" sz="4000" b="1" dirty="0" smtClean="0">
                <a:solidFill>
                  <a:schemeClr val="accent6">
                    <a:lumMod val="75000"/>
                  </a:schemeClr>
                </a:solidFill>
                <a:latin typeface="Arial Unicode MS" pitchFamily="34" charset="-128"/>
                <a:ea typeface="Arial Unicode MS" pitchFamily="34" charset="-128"/>
                <a:cs typeface="Arial Unicode MS" pitchFamily="34" charset="-128"/>
              </a:rPr>
              <a:t>4. Watering</a:t>
            </a:r>
            <a:endParaRPr lang="fr-FR" sz="40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3" name="Espace réservé du contenu 2"/>
          <p:cNvSpPr>
            <a:spLocks noGrp="1"/>
          </p:cNvSpPr>
          <p:nvPr>
            <p:ph idx="1"/>
          </p:nvPr>
        </p:nvSpPr>
        <p:spPr>
          <a:xfrm>
            <a:off x="0" y="836712"/>
            <a:ext cx="9144000" cy="648072"/>
          </a:xfrm>
        </p:spPr>
        <p:txBody>
          <a:bodyPr>
            <a:normAutofit/>
          </a:bodyPr>
          <a:lstStyle/>
          <a:p>
            <a:r>
              <a:rPr lang="en-US" sz="2800" dirty="0" smtClean="0">
                <a:latin typeface="Arial Unicode MS" pitchFamily="34" charset="-128"/>
                <a:ea typeface="Arial Unicode MS" pitchFamily="34" charset="-128"/>
                <a:cs typeface="Arial Unicode MS" pitchFamily="34" charset="-128"/>
              </a:rPr>
              <a:t>For keyhole garden</a:t>
            </a:r>
          </a:p>
        </p:txBody>
      </p:sp>
      <p:pic>
        <p:nvPicPr>
          <p:cNvPr id="9" name="Image 8" descr="poster2_24.jpg"/>
          <p:cNvPicPr>
            <a:picLocks noChangeAspect="1"/>
          </p:cNvPicPr>
          <p:nvPr/>
        </p:nvPicPr>
        <p:blipFill>
          <a:blip r:embed="rId3" cstate="print">
            <a:clrChange>
              <a:clrFrom>
                <a:srgbClr val="FFFFFF"/>
              </a:clrFrom>
              <a:clrTo>
                <a:srgbClr val="FFFFFF">
                  <a:alpha val="0"/>
                </a:srgbClr>
              </a:clrTo>
            </a:clrChange>
          </a:blip>
          <a:srcRect l="2920" t="7371"/>
          <a:stretch>
            <a:fillRect/>
          </a:stretch>
        </p:blipFill>
        <p:spPr>
          <a:xfrm>
            <a:off x="107504" y="4363023"/>
            <a:ext cx="1907704" cy="1442241"/>
          </a:xfrm>
          <a:prstGeom prst="rect">
            <a:avLst/>
          </a:prstGeom>
          <a:ln>
            <a:solidFill>
              <a:schemeClr val="bg1"/>
            </a:solidFill>
          </a:ln>
        </p:spPr>
      </p:pic>
      <p:pic>
        <p:nvPicPr>
          <p:cNvPr id="10" name="Image 9" descr="poster2_23.jpg"/>
          <p:cNvPicPr>
            <a:picLocks noChangeAspect="1"/>
          </p:cNvPicPr>
          <p:nvPr/>
        </p:nvPicPr>
        <p:blipFill>
          <a:blip r:embed="rId4" cstate="print">
            <a:clrChange>
              <a:clrFrom>
                <a:srgbClr val="FFFFFF"/>
              </a:clrFrom>
              <a:clrTo>
                <a:srgbClr val="FFFFFF">
                  <a:alpha val="0"/>
                </a:srgbClr>
              </a:clrTo>
            </a:clrChange>
          </a:blip>
          <a:srcRect l="3076" t="4900"/>
          <a:stretch>
            <a:fillRect/>
          </a:stretch>
        </p:blipFill>
        <p:spPr>
          <a:xfrm>
            <a:off x="107504" y="1412776"/>
            <a:ext cx="2008880" cy="1681224"/>
          </a:xfrm>
          <a:prstGeom prst="rect">
            <a:avLst/>
          </a:prstGeom>
          <a:ln>
            <a:solidFill>
              <a:schemeClr val="bg1"/>
            </a:solidFill>
          </a:ln>
        </p:spPr>
      </p:pic>
      <p:sp>
        <p:nvSpPr>
          <p:cNvPr id="11" name="Rectangle 10"/>
          <p:cNvSpPr/>
          <p:nvPr/>
        </p:nvSpPr>
        <p:spPr>
          <a:xfrm>
            <a:off x="2195736" y="1268760"/>
            <a:ext cx="6948264" cy="1384995"/>
          </a:xfrm>
          <a:prstGeom prst="rect">
            <a:avLst/>
          </a:prstGeom>
        </p:spPr>
        <p:txBody>
          <a:bodyPr wrap="square">
            <a:spAutoFit/>
          </a:bodyPr>
          <a:lstStyle/>
          <a:p>
            <a:r>
              <a:rPr lang="en-US" sz="2800" dirty="0" smtClean="0">
                <a:latin typeface="Arial Unicode MS" pitchFamily="34" charset="-128"/>
                <a:ea typeface="Arial Unicode MS" pitchFamily="34" charset="-128"/>
                <a:cs typeface="Arial Unicode MS" pitchFamily="34" charset="-128"/>
              </a:rPr>
              <a:t>You can use “</a:t>
            </a:r>
            <a:r>
              <a:rPr lang="en-US" sz="2800" b="1" dirty="0" smtClean="0">
                <a:latin typeface="Arial Unicode MS" pitchFamily="34" charset="-128"/>
                <a:ea typeface="Arial Unicode MS" pitchFamily="34" charset="-128"/>
                <a:cs typeface="Arial Unicode MS" pitchFamily="34" charset="-128"/>
              </a:rPr>
              <a:t>grey water</a:t>
            </a:r>
            <a:r>
              <a:rPr lang="en-US" sz="2800" dirty="0" smtClean="0">
                <a:latin typeface="Arial Unicode MS" pitchFamily="34" charset="-128"/>
                <a:ea typeface="Arial Unicode MS" pitchFamily="34" charset="-128"/>
                <a:cs typeface="Arial Unicode MS" pitchFamily="34" charset="-128"/>
              </a:rPr>
              <a:t>” – water which was used for other household purposes (e.g. rinsing dishes/clothes).</a:t>
            </a:r>
          </a:p>
        </p:txBody>
      </p:sp>
      <p:sp>
        <p:nvSpPr>
          <p:cNvPr id="12" name="Espace réservé du contenu 2"/>
          <p:cNvSpPr txBox="1">
            <a:spLocks/>
          </p:cNvSpPr>
          <p:nvPr/>
        </p:nvSpPr>
        <p:spPr>
          <a:xfrm>
            <a:off x="0" y="3573016"/>
            <a:ext cx="9144000"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For drip irrigation</a:t>
            </a:r>
          </a:p>
        </p:txBody>
      </p:sp>
      <p:sp>
        <p:nvSpPr>
          <p:cNvPr id="13" name="Rectangle 12"/>
          <p:cNvSpPr/>
          <p:nvPr/>
        </p:nvSpPr>
        <p:spPr>
          <a:xfrm>
            <a:off x="1979712" y="3991704"/>
            <a:ext cx="7272808" cy="2677656"/>
          </a:xfrm>
          <a:prstGeom prst="rect">
            <a:avLst/>
          </a:prstGeom>
        </p:spPr>
        <p:txBody>
          <a:bodyPr wrap="square">
            <a:spAutoFit/>
          </a:bodyPr>
          <a:lstStyle/>
          <a:p>
            <a:r>
              <a:rPr lang="en-US" sz="2800" dirty="0" smtClean="0">
                <a:latin typeface="Arial Unicode MS" pitchFamily="34" charset="-128"/>
                <a:ea typeface="Arial Unicode MS" pitchFamily="34" charset="-128"/>
                <a:cs typeface="Arial Unicode MS" pitchFamily="34" charset="-128"/>
              </a:rPr>
              <a:t>You can use </a:t>
            </a:r>
            <a:r>
              <a:rPr lang="en-US" sz="2800" b="1" dirty="0" smtClean="0">
                <a:latin typeface="Arial Unicode MS" pitchFamily="34" charset="-128"/>
                <a:ea typeface="Arial Unicode MS" pitchFamily="34" charset="-128"/>
                <a:cs typeface="Arial Unicode MS" pitchFamily="34" charset="-128"/>
              </a:rPr>
              <a:t>cans/plastic bottles</a:t>
            </a:r>
            <a:r>
              <a:rPr lang="en-US" sz="2800" dirty="0" smtClean="0">
                <a:latin typeface="Arial Unicode MS" pitchFamily="34" charset="-128"/>
                <a:ea typeface="Arial Unicode MS" pitchFamily="34" charset="-128"/>
                <a:cs typeface="Arial Unicode MS" pitchFamily="34" charset="-128"/>
              </a:rPr>
              <a:t>. </a:t>
            </a:r>
          </a:p>
          <a:p>
            <a:r>
              <a:rPr lang="en-US" sz="2800" b="1" dirty="0" smtClean="0">
                <a:latin typeface="Arial Unicode MS" pitchFamily="34" charset="-128"/>
                <a:ea typeface="Arial Unicode MS" pitchFamily="34" charset="-128"/>
                <a:cs typeface="Arial Unicode MS" pitchFamily="34" charset="-128"/>
              </a:rPr>
              <a:t>Make about four tiny holes </a:t>
            </a:r>
            <a:r>
              <a:rPr lang="en-US" sz="2800" dirty="0" smtClean="0">
                <a:latin typeface="Arial Unicode MS" pitchFamily="34" charset="-128"/>
                <a:ea typeface="Arial Unicode MS" pitchFamily="34" charset="-128"/>
                <a:cs typeface="Arial Unicode MS" pitchFamily="34" charset="-128"/>
              </a:rPr>
              <a:t>at bottom of used empty containers; partially </a:t>
            </a:r>
            <a:r>
              <a:rPr lang="en-US" sz="2800" b="1" dirty="0" smtClean="0">
                <a:latin typeface="Arial Unicode MS" pitchFamily="34" charset="-128"/>
                <a:ea typeface="Arial Unicode MS" pitchFamily="34" charset="-128"/>
                <a:cs typeface="Arial Unicode MS" pitchFamily="34" charset="-128"/>
              </a:rPr>
              <a:t>bury the empty container</a:t>
            </a:r>
            <a:r>
              <a:rPr lang="en-US" sz="2800" dirty="0" smtClean="0">
                <a:latin typeface="Arial Unicode MS" pitchFamily="34" charset="-128"/>
                <a:ea typeface="Arial Unicode MS" pitchFamily="34" charset="-128"/>
                <a:cs typeface="Arial Unicode MS" pitchFamily="34" charset="-128"/>
              </a:rPr>
              <a:t> into ground next to plant roots. </a:t>
            </a:r>
            <a:br>
              <a:rPr lang="en-US" sz="2800"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Fill the containers with water once a week </a:t>
            </a:r>
            <a:r>
              <a:rPr lang="en-US" sz="2800" dirty="0" smtClean="0">
                <a:latin typeface="Arial Unicode MS" pitchFamily="34" charset="-128"/>
                <a:ea typeface="Arial Unicode MS" pitchFamily="34" charset="-128"/>
                <a:cs typeface="Arial Unicode MS" pitchFamily="34" charset="-128"/>
              </a:rPr>
              <a:t>or as needed.</a:t>
            </a:r>
          </a:p>
        </p:txBody>
      </p:sp>
      <p:grpSp>
        <p:nvGrpSpPr>
          <p:cNvPr id="15" name="Groupe 14"/>
          <p:cNvGrpSpPr/>
          <p:nvPr/>
        </p:nvGrpSpPr>
        <p:grpSpPr>
          <a:xfrm>
            <a:off x="2254572" y="2708920"/>
            <a:ext cx="6637908" cy="720080"/>
            <a:chOff x="2254572" y="2636912"/>
            <a:chExt cx="6637908" cy="720080"/>
          </a:xfrm>
        </p:grpSpPr>
        <p:grpSp>
          <p:nvGrpSpPr>
            <p:cNvPr id="8" name="Groupe 7"/>
            <p:cNvGrpSpPr/>
            <p:nvPr/>
          </p:nvGrpSpPr>
          <p:grpSpPr>
            <a:xfrm>
              <a:off x="2375213" y="2672082"/>
              <a:ext cx="6517267" cy="572305"/>
              <a:chOff x="708540" y="3608186"/>
              <a:chExt cx="6136424" cy="572305"/>
            </a:xfrm>
          </p:grpSpPr>
          <p:sp>
            <p:nvSpPr>
              <p:cNvPr id="6" name="Rectangle 5"/>
              <p:cNvSpPr/>
              <p:nvPr/>
            </p:nvSpPr>
            <p:spPr>
              <a:xfrm>
                <a:off x="1285354" y="3632728"/>
                <a:ext cx="5559610" cy="523220"/>
              </a:xfrm>
              <a:prstGeom prst="rect">
                <a:avLst/>
              </a:prstGeom>
            </p:spPr>
            <p:txBody>
              <a:bodyPr wrap="square">
                <a:spAutoFit/>
              </a:bodyPr>
              <a:lstStyle/>
              <a:p>
                <a:r>
                  <a:rPr lang="en-US" sz="2800" dirty="0" smtClean="0">
                    <a:latin typeface="Arial Unicode MS" pitchFamily="34" charset="-128"/>
                    <a:ea typeface="Arial Unicode MS" pitchFamily="34" charset="-128"/>
                    <a:cs typeface="Arial Unicode MS" pitchFamily="34" charset="-128"/>
                  </a:rPr>
                  <a:t>Pour grey water through the basket </a:t>
                </a:r>
                <a:endParaRPr lang="fr-FR" sz="2800" dirty="0">
                  <a:latin typeface="Arial Unicode MS" pitchFamily="34" charset="-128"/>
                  <a:ea typeface="Arial Unicode MS" pitchFamily="34" charset="-128"/>
                  <a:cs typeface="Arial Unicode MS" pitchFamily="34" charset="-128"/>
                </a:endParaRPr>
              </a:p>
            </p:txBody>
          </p:sp>
          <p:sp>
            <p:nvSpPr>
              <p:cNvPr id="7" name="Triangle isocèle 6"/>
              <p:cNvSpPr/>
              <p:nvPr/>
            </p:nvSpPr>
            <p:spPr>
              <a:xfrm>
                <a:off x="708540" y="3608186"/>
                <a:ext cx="490884" cy="57230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en-US" sz="4000" dirty="0" smtClean="0"/>
                  <a:t>!</a:t>
                </a:r>
                <a:endParaRPr lang="fr-FR" sz="4000" dirty="0"/>
              </a:p>
            </p:txBody>
          </p:sp>
        </p:grpSp>
        <p:sp>
          <p:nvSpPr>
            <p:cNvPr id="14" name="Rectangle 13"/>
            <p:cNvSpPr/>
            <p:nvPr/>
          </p:nvSpPr>
          <p:spPr>
            <a:xfrm>
              <a:off x="2254572" y="2636912"/>
              <a:ext cx="6637908" cy="7200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3" name="Titre 22"/>
          <p:cNvSpPr>
            <a:spLocks noGrp="1"/>
          </p:cNvSpPr>
          <p:nvPr>
            <p:ph type="title"/>
          </p:nvPr>
        </p:nvSpPr>
        <p:spPr>
          <a:xfrm>
            <a:off x="0" y="0"/>
            <a:ext cx="9144000" cy="836712"/>
          </a:xfrm>
        </p:spPr>
        <p:txBody>
          <a:bodyPr>
            <a:normAutofit/>
          </a:bodyPr>
          <a:lstStyle/>
          <a:p>
            <a:pPr algn="l"/>
            <a:r>
              <a:rPr lang="en-US" sz="4000" b="1" dirty="0" smtClean="0">
                <a:solidFill>
                  <a:schemeClr val="accent6">
                    <a:lumMod val="75000"/>
                  </a:schemeClr>
                </a:solidFill>
                <a:latin typeface="Arial Unicode MS" pitchFamily="34" charset="-128"/>
                <a:ea typeface="Arial Unicode MS" pitchFamily="34" charset="-128"/>
                <a:cs typeface="Arial Unicode MS" pitchFamily="34" charset="-128"/>
              </a:rPr>
              <a:t>Do a simple soil moisture test:</a:t>
            </a:r>
            <a:endParaRPr lang="fr-FR" sz="4000" b="1" dirty="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11" name="Image 10" descr="poster2_27.jpg"/>
          <p:cNvPicPr>
            <a:picLocks noChangeAspect="1"/>
          </p:cNvPicPr>
          <p:nvPr/>
        </p:nvPicPr>
        <p:blipFill>
          <a:blip r:embed="rId3" cstate="print">
            <a:clrChange>
              <a:clrFrom>
                <a:srgbClr val="FFFFFF"/>
              </a:clrFrom>
              <a:clrTo>
                <a:srgbClr val="FFFFFF">
                  <a:alpha val="0"/>
                </a:srgbClr>
              </a:clrTo>
            </a:clrChange>
          </a:blip>
          <a:srcRect l="10755" t="8304" r="6792" b="8657"/>
          <a:stretch>
            <a:fillRect/>
          </a:stretch>
        </p:blipFill>
        <p:spPr>
          <a:xfrm>
            <a:off x="7164288" y="3591801"/>
            <a:ext cx="1800200" cy="1565391"/>
          </a:xfrm>
          <a:prstGeom prst="rect">
            <a:avLst/>
          </a:prstGeom>
          <a:ln>
            <a:solidFill>
              <a:schemeClr val="bg1"/>
            </a:solidFill>
          </a:ln>
        </p:spPr>
      </p:pic>
      <p:pic>
        <p:nvPicPr>
          <p:cNvPr id="18" name="Image 17" descr="poster2_26.jpg"/>
          <p:cNvPicPr>
            <a:picLocks noChangeAspect="1"/>
          </p:cNvPicPr>
          <p:nvPr/>
        </p:nvPicPr>
        <p:blipFill>
          <a:blip r:embed="rId4" cstate="print">
            <a:clrChange>
              <a:clrFrom>
                <a:srgbClr val="FFFFFF"/>
              </a:clrFrom>
              <a:clrTo>
                <a:srgbClr val="FFFFFF">
                  <a:alpha val="0"/>
                </a:srgbClr>
              </a:clrTo>
            </a:clrChange>
          </a:blip>
          <a:srcRect l="7170" t="4152"/>
          <a:stretch>
            <a:fillRect/>
          </a:stretch>
        </p:blipFill>
        <p:spPr>
          <a:xfrm>
            <a:off x="107504" y="2204864"/>
            <a:ext cx="1864616" cy="1662304"/>
          </a:xfrm>
          <a:prstGeom prst="rect">
            <a:avLst/>
          </a:prstGeom>
          <a:ln>
            <a:solidFill>
              <a:schemeClr val="bg1"/>
            </a:solidFill>
          </a:ln>
        </p:spPr>
      </p:pic>
      <p:pic>
        <p:nvPicPr>
          <p:cNvPr id="19" name="Image 18" descr="poster2_28.jpg"/>
          <p:cNvPicPr>
            <a:picLocks noChangeAspect="1"/>
          </p:cNvPicPr>
          <p:nvPr/>
        </p:nvPicPr>
        <p:blipFill>
          <a:blip r:embed="rId5" cstate="print">
            <a:clrChange>
              <a:clrFrom>
                <a:srgbClr val="FFFFFF"/>
              </a:clrFrom>
              <a:clrTo>
                <a:srgbClr val="FFFFFF">
                  <a:alpha val="0"/>
                </a:srgbClr>
              </a:clrTo>
            </a:clrChange>
          </a:blip>
          <a:srcRect l="14340" r="6792"/>
          <a:stretch>
            <a:fillRect/>
          </a:stretch>
        </p:blipFill>
        <p:spPr>
          <a:xfrm>
            <a:off x="107504" y="5013176"/>
            <a:ext cx="1584176" cy="1734312"/>
          </a:xfrm>
          <a:prstGeom prst="rect">
            <a:avLst/>
          </a:prstGeom>
          <a:ln>
            <a:solidFill>
              <a:schemeClr val="bg1"/>
            </a:solidFill>
          </a:ln>
        </p:spPr>
      </p:pic>
      <p:pic>
        <p:nvPicPr>
          <p:cNvPr id="25" name="Image 24" descr="poster2_25.jpg"/>
          <p:cNvPicPr>
            <a:picLocks noChangeAspect="1"/>
          </p:cNvPicPr>
          <p:nvPr/>
        </p:nvPicPr>
        <p:blipFill>
          <a:blip r:embed="rId6" cstate="print">
            <a:clrChange>
              <a:clrFrom>
                <a:srgbClr val="FFFFFF"/>
              </a:clrFrom>
              <a:clrTo>
                <a:srgbClr val="FFFFFF">
                  <a:alpha val="0"/>
                </a:srgbClr>
              </a:clrTo>
            </a:clrChange>
          </a:blip>
          <a:srcRect l="10755" t="12456" b="12809"/>
          <a:stretch>
            <a:fillRect/>
          </a:stretch>
        </p:blipFill>
        <p:spPr>
          <a:xfrm>
            <a:off x="107504" y="764704"/>
            <a:ext cx="1836204" cy="1327666"/>
          </a:xfrm>
          <a:prstGeom prst="rect">
            <a:avLst/>
          </a:prstGeom>
          <a:ln>
            <a:solidFill>
              <a:schemeClr val="bg1"/>
            </a:solidFill>
          </a:ln>
        </p:spPr>
      </p:pic>
      <p:sp>
        <p:nvSpPr>
          <p:cNvPr id="28" name="Rectangle 27"/>
          <p:cNvSpPr/>
          <p:nvPr/>
        </p:nvSpPr>
        <p:spPr>
          <a:xfrm>
            <a:off x="1979712" y="764704"/>
            <a:ext cx="7164288" cy="984885"/>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1.</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Take a handful of soil </a:t>
            </a:r>
            <a:r>
              <a:rPr lang="en-US" sz="2800" dirty="0" smtClean="0">
                <a:latin typeface="Arial Unicode MS" pitchFamily="34" charset="-128"/>
                <a:ea typeface="Arial Unicode MS" pitchFamily="34" charset="-128"/>
                <a:cs typeface="Arial Unicode MS" pitchFamily="34" charset="-128"/>
              </a:rPr>
              <a:t>from the garden and </a:t>
            </a:r>
            <a:r>
              <a:rPr lang="en-US" sz="2800" b="1" dirty="0" smtClean="0">
                <a:latin typeface="Arial Unicode MS" pitchFamily="34" charset="-128"/>
                <a:ea typeface="Arial Unicode MS" pitchFamily="34" charset="-128"/>
                <a:cs typeface="Arial Unicode MS" pitchFamily="34" charset="-128"/>
              </a:rPr>
              <a:t>squeeze it tightly</a:t>
            </a:r>
            <a:r>
              <a:rPr lang="en-US" sz="2800" dirty="0" smtClean="0">
                <a:latin typeface="Arial Unicode MS" pitchFamily="34" charset="-128"/>
                <a:ea typeface="Arial Unicode MS" pitchFamily="34" charset="-128"/>
                <a:cs typeface="Arial Unicode MS" pitchFamily="34" charset="-128"/>
              </a:rPr>
              <a:t>.</a:t>
            </a:r>
            <a:endParaRPr lang="fr-FR" sz="2800" dirty="0">
              <a:latin typeface="Arial Unicode MS" pitchFamily="34" charset="-128"/>
              <a:ea typeface="Arial Unicode MS" pitchFamily="34" charset="-128"/>
              <a:cs typeface="Arial Unicode MS" pitchFamily="34" charset="-128"/>
            </a:endParaRPr>
          </a:p>
        </p:txBody>
      </p:sp>
      <p:sp>
        <p:nvSpPr>
          <p:cNvPr id="29" name="Rectangle 28"/>
          <p:cNvSpPr/>
          <p:nvPr/>
        </p:nvSpPr>
        <p:spPr>
          <a:xfrm>
            <a:off x="1979712" y="2204864"/>
            <a:ext cx="7164288" cy="984885"/>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2.</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If water drips out </a:t>
            </a:r>
            <a:r>
              <a:rPr lang="en-US" sz="2800" dirty="0" smtClean="0">
                <a:latin typeface="Arial Unicode MS" pitchFamily="34" charset="-128"/>
                <a:ea typeface="Arial Unicode MS" pitchFamily="34" charset="-128"/>
                <a:cs typeface="Arial Unicode MS" pitchFamily="34" charset="-128"/>
              </a:rPr>
              <a:t>through the fingers there may be </a:t>
            </a:r>
            <a:r>
              <a:rPr lang="en-US" sz="2800" b="1" dirty="0" smtClean="0">
                <a:latin typeface="Arial Unicode MS" pitchFamily="34" charset="-128"/>
                <a:ea typeface="Arial Unicode MS" pitchFamily="34" charset="-128"/>
                <a:cs typeface="Arial Unicode MS" pitchFamily="34" charset="-128"/>
              </a:rPr>
              <a:t>too much water</a:t>
            </a:r>
            <a:r>
              <a:rPr lang="en-US" sz="2800" dirty="0" smtClean="0">
                <a:latin typeface="Arial Unicode MS" pitchFamily="34" charset="-128"/>
                <a:ea typeface="Arial Unicode MS" pitchFamily="34" charset="-128"/>
                <a:cs typeface="Arial Unicode MS" pitchFamily="34" charset="-128"/>
              </a:rPr>
              <a:t>.</a:t>
            </a:r>
            <a:endParaRPr lang="fr-FR" sz="2800" dirty="0">
              <a:latin typeface="Arial Unicode MS" pitchFamily="34" charset="-128"/>
              <a:ea typeface="Arial Unicode MS" pitchFamily="34" charset="-128"/>
              <a:cs typeface="Arial Unicode MS" pitchFamily="34" charset="-128"/>
            </a:endParaRPr>
          </a:p>
        </p:txBody>
      </p:sp>
      <p:sp>
        <p:nvSpPr>
          <p:cNvPr id="30" name="Rectangle 29"/>
          <p:cNvSpPr/>
          <p:nvPr/>
        </p:nvSpPr>
        <p:spPr>
          <a:xfrm>
            <a:off x="0" y="4028291"/>
            <a:ext cx="7164288" cy="984885"/>
          </a:xfrm>
          <a:prstGeom prst="rect">
            <a:avLst/>
          </a:prstGeom>
        </p:spPr>
        <p:txBody>
          <a:bodyPr wrap="square">
            <a:spAutoFit/>
          </a:bodyPr>
          <a:lstStyle/>
          <a:p>
            <a:pPr algn="r"/>
            <a:r>
              <a:rPr lang="en-US" sz="3000" dirty="0" smtClean="0">
                <a:latin typeface="Arial Unicode MS" pitchFamily="34" charset="-128"/>
                <a:ea typeface="Arial Unicode MS" pitchFamily="34" charset="-128"/>
                <a:cs typeface="Arial Unicode MS" pitchFamily="34" charset="-128"/>
              </a:rPr>
              <a:t>3.</a:t>
            </a:r>
            <a:r>
              <a:rPr lang="en-US" sz="2800" dirty="0" smtClean="0">
                <a:latin typeface="Arial Unicode MS" pitchFamily="34" charset="-128"/>
                <a:ea typeface="Arial Unicode MS" pitchFamily="34" charset="-128"/>
                <a:cs typeface="Arial Unicode MS" pitchFamily="34" charset="-128"/>
              </a:rPr>
              <a:t> If </a:t>
            </a:r>
            <a:r>
              <a:rPr lang="en-US" sz="2800" b="1" dirty="0" smtClean="0">
                <a:latin typeface="Arial Unicode MS" pitchFamily="34" charset="-128"/>
                <a:ea typeface="Arial Unicode MS" pitchFamily="34" charset="-128"/>
                <a:cs typeface="Arial Unicode MS" pitchFamily="34" charset="-128"/>
              </a:rPr>
              <a:t>soil remains compacted </a:t>
            </a:r>
            <a:r>
              <a:rPr lang="en-US" sz="2800" dirty="0" smtClean="0">
                <a:latin typeface="Arial Unicode MS" pitchFamily="34" charset="-128"/>
                <a:ea typeface="Arial Unicode MS" pitchFamily="34" charset="-128"/>
                <a:cs typeface="Arial Unicode MS" pitchFamily="34" charset="-128"/>
              </a:rPr>
              <a:t>after opening your hand, there is </a:t>
            </a:r>
            <a:r>
              <a:rPr lang="en-US" sz="2800" b="1" dirty="0" smtClean="0">
                <a:latin typeface="Arial Unicode MS" pitchFamily="34" charset="-128"/>
                <a:ea typeface="Arial Unicode MS" pitchFamily="34" charset="-128"/>
                <a:cs typeface="Arial Unicode MS" pitchFamily="34" charset="-128"/>
              </a:rPr>
              <a:t>no need for watering</a:t>
            </a:r>
            <a:r>
              <a:rPr lang="en-US" sz="2800" dirty="0" smtClean="0">
                <a:latin typeface="Arial Unicode MS" pitchFamily="34" charset="-128"/>
                <a:ea typeface="Arial Unicode MS" pitchFamily="34" charset="-128"/>
                <a:cs typeface="Arial Unicode MS" pitchFamily="34" charset="-128"/>
              </a:rPr>
              <a:t>.</a:t>
            </a:r>
            <a:endParaRPr lang="fr-FR" sz="2800" dirty="0">
              <a:latin typeface="Arial Unicode MS" pitchFamily="34" charset="-128"/>
              <a:ea typeface="Arial Unicode MS" pitchFamily="34" charset="-128"/>
              <a:cs typeface="Arial Unicode MS" pitchFamily="34" charset="-128"/>
            </a:endParaRPr>
          </a:p>
        </p:txBody>
      </p:sp>
      <p:sp>
        <p:nvSpPr>
          <p:cNvPr id="31" name="Rectangle 30"/>
          <p:cNvSpPr/>
          <p:nvPr/>
        </p:nvSpPr>
        <p:spPr>
          <a:xfrm>
            <a:off x="1691680" y="5661248"/>
            <a:ext cx="7452320" cy="984885"/>
          </a:xfrm>
          <a:prstGeom prst="rect">
            <a:avLst/>
          </a:prstGeom>
        </p:spPr>
        <p:txBody>
          <a:bodyPr wrap="square">
            <a:spAutoFit/>
          </a:bodyPr>
          <a:lstStyle/>
          <a:p>
            <a:r>
              <a:rPr lang="en-US" sz="3000" dirty="0" smtClean="0">
                <a:latin typeface="Arial Unicode MS" pitchFamily="34" charset="-128"/>
                <a:ea typeface="Arial Unicode MS" pitchFamily="34" charset="-128"/>
                <a:cs typeface="Arial Unicode MS" pitchFamily="34" charset="-128"/>
              </a:rPr>
              <a:t>4.</a:t>
            </a:r>
            <a:r>
              <a:rPr lang="en-US" sz="2800" dirty="0" smtClean="0">
                <a:latin typeface="Arial Unicode MS" pitchFamily="34" charset="-128"/>
                <a:ea typeface="Arial Unicode MS" pitchFamily="34" charset="-128"/>
                <a:cs typeface="Arial Unicode MS" pitchFamily="34" charset="-128"/>
              </a:rPr>
              <a:t> If </a:t>
            </a:r>
            <a:r>
              <a:rPr lang="en-US" sz="2800" b="1" dirty="0" smtClean="0">
                <a:latin typeface="Arial Unicode MS" pitchFamily="34" charset="-128"/>
                <a:ea typeface="Arial Unicode MS" pitchFamily="34" charset="-128"/>
                <a:cs typeface="Arial Unicode MS" pitchFamily="34" charset="-128"/>
              </a:rPr>
              <a:t>soil falls apart </a:t>
            </a:r>
            <a:r>
              <a:rPr lang="en-US" sz="2800" dirty="0" smtClean="0">
                <a:latin typeface="Arial Unicode MS" pitchFamily="34" charset="-128"/>
                <a:ea typeface="Arial Unicode MS" pitchFamily="34" charset="-128"/>
                <a:cs typeface="Arial Unicode MS" pitchFamily="34" charset="-128"/>
              </a:rPr>
              <a:t>after opening your hand, </a:t>
            </a:r>
            <a:r>
              <a:rPr lang="en-US" sz="2800" b="1" dirty="0" smtClean="0">
                <a:latin typeface="Arial Unicode MS" pitchFamily="34" charset="-128"/>
                <a:ea typeface="Arial Unicode MS" pitchFamily="34" charset="-128"/>
                <a:cs typeface="Arial Unicode MS" pitchFamily="34" charset="-128"/>
              </a:rPr>
              <a:t>watering is required.</a:t>
            </a:r>
            <a:endParaRPr lang="fr-FR" sz="2800" b="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8686800" cy="1143000"/>
          </a:xfrm>
        </p:spPr>
        <p:txBody>
          <a:bodyPr>
            <a:normAutofit/>
          </a:bodyPr>
          <a:lstStyle/>
          <a:p>
            <a:pPr algn="l"/>
            <a:r>
              <a:rPr lang="en-US" sz="4000" b="1" dirty="0" smtClean="0">
                <a:solidFill>
                  <a:schemeClr val="accent6">
                    <a:lumMod val="75000"/>
                  </a:schemeClr>
                </a:solidFill>
                <a:latin typeface="Arial Unicode MS" pitchFamily="34" charset="-128"/>
                <a:ea typeface="Arial Unicode MS" pitchFamily="34" charset="-128"/>
                <a:cs typeface="Arial Unicode MS" pitchFamily="34" charset="-128"/>
              </a:rPr>
              <a:t>1. Cropping methods</a:t>
            </a:r>
            <a:endParaRPr lang="fr-FR" sz="40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3" name="Espace réservé du contenu 2"/>
          <p:cNvSpPr>
            <a:spLocks noGrp="1"/>
          </p:cNvSpPr>
          <p:nvPr>
            <p:ph idx="1"/>
          </p:nvPr>
        </p:nvSpPr>
        <p:spPr>
          <a:xfrm>
            <a:off x="457200" y="1340768"/>
            <a:ext cx="8229600" cy="5112568"/>
          </a:xfrm>
        </p:spPr>
        <p:txBody>
          <a:bodyPr>
            <a:noAutofit/>
          </a:bodyPr>
          <a:lstStyle/>
          <a:p>
            <a:pPr>
              <a:lnSpc>
                <a:spcPct val="200000"/>
              </a:lnSpc>
              <a:buNone/>
            </a:pPr>
            <a:r>
              <a:rPr lang="en-US" sz="2800" dirty="0" smtClean="0">
                <a:latin typeface="Arial Unicode MS" pitchFamily="34" charset="-128"/>
                <a:ea typeface="Arial Unicode MS" pitchFamily="34" charset="-128"/>
                <a:cs typeface="Arial Unicode MS" pitchFamily="34" charset="-128"/>
              </a:rPr>
              <a:t>Four simple and effective cropping techniques:</a:t>
            </a:r>
          </a:p>
          <a:p>
            <a:pPr marL="514350" indent="-514350">
              <a:lnSpc>
                <a:spcPct val="200000"/>
              </a:lnSpc>
              <a:buFont typeface="+mj-lt"/>
              <a:buAutoNum type="alphaLcParenR"/>
            </a:pPr>
            <a:r>
              <a:rPr lang="en-US" sz="2800" dirty="0" smtClean="0">
                <a:latin typeface="Arial Unicode MS" pitchFamily="34" charset="-128"/>
                <a:ea typeface="Arial Unicode MS" pitchFamily="34" charset="-128"/>
                <a:cs typeface="Arial Unicode MS" pitchFamily="34" charset="-128"/>
              </a:rPr>
              <a:t>Crop rotation</a:t>
            </a:r>
          </a:p>
          <a:p>
            <a:pPr marL="514350" indent="-514350">
              <a:lnSpc>
                <a:spcPct val="200000"/>
              </a:lnSpc>
              <a:buFont typeface="+mj-lt"/>
              <a:buAutoNum type="alphaLcParenR"/>
            </a:pPr>
            <a:r>
              <a:rPr lang="en-US" sz="2800" dirty="0" smtClean="0">
                <a:latin typeface="Arial Unicode MS" pitchFamily="34" charset="-128"/>
                <a:ea typeface="Arial Unicode MS" pitchFamily="34" charset="-128"/>
                <a:cs typeface="Arial Unicode MS" pitchFamily="34" charset="-128"/>
              </a:rPr>
              <a:t>Intercropping</a:t>
            </a:r>
          </a:p>
          <a:p>
            <a:pPr marL="514350" indent="-514350">
              <a:lnSpc>
                <a:spcPct val="200000"/>
              </a:lnSpc>
              <a:buFont typeface="+mj-lt"/>
              <a:buAutoNum type="alphaLcParenR"/>
            </a:pPr>
            <a:r>
              <a:rPr lang="en-US" sz="2800" dirty="0" smtClean="0">
                <a:latin typeface="Arial Unicode MS" pitchFamily="34" charset="-128"/>
                <a:ea typeface="Arial Unicode MS" pitchFamily="34" charset="-128"/>
                <a:cs typeface="Arial Unicode MS" pitchFamily="34" charset="-128"/>
              </a:rPr>
              <a:t>Succession planting</a:t>
            </a:r>
          </a:p>
          <a:p>
            <a:pPr marL="514350" indent="-514350">
              <a:lnSpc>
                <a:spcPct val="200000"/>
              </a:lnSpc>
              <a:buFont typeface="+mj-lt"/>
              <a:buAutoNum type="alphaLcParenR"/>
            </a:pPr>
            <a:r>
              <a:rPr lang="en-US" sz="2800" dirty="0" smtClean="0">
                <a:latin typeface="Arial Unicode MS" pitchFamily="34" charset="-128"/>
                <a:ea typeface="Arial Unicode MS" pitchFamily="34" charset="-128"/>
                <a:cs typeface="Arial Unicode MS" pitchFamily="34" charset="-128"/>
              </a:rPr>
              <a:t>Companion planting</a:t>
            </a:r>
            <a:endParaRPr lang="fr-FR" sz="2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908720"/>
          </a:xfrm>
        </p:spPr>
        <p:txBody>
          <a:bodyPr>
            <a:normAutofit/>
          </a:bodyPr>
          <a:lstStyle/>
          <a:p>
            <a:pPr algn="l"/>
            <a:r>
              <a:rPr lang="en-US" sz="4000" b="1" dirty="0" smtClean="0">
                <a:solidFill>
                  <a:schemeClr val="accent6">
                    <a:lumMod val="75000"/>
                  </a:schemeClr>
                </a:solidFill>
                <a:latin typeface="Arial Unicode MS" pitchFamily="34" charset="-128"/>
                <a:ea typeface="Arial Unicode MS" pitchFamily="34" charset="-128"/>
                <a:cs typeface="Arial Unicode MS" pitchFamily="34" charset="-128"/>
              </a:rPr>
              <a:t>1. a. Crop rotation </a:t>
            </a:r>
            <a:endParaRPr lang="fr-FR" sz="40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32" name="Espace réservé du contenu 31"/>
          <p:cNvSpPr>
            <a:spLocks noGrp="1"/>
          </p:cNvSpPr>
          <p:nvPr>
            <p:ph idx="1"/>
          </p:nvPr>
        </p:nvSpPr>
        <p:spPr>
          <a:xfrm>
            <a:off x="0" y="1052736"/>
            <a:ext cx="9144000" cy="5805264"/>
          </a:xfrm>
        </p:spPr>
        <p:txBody>
          <a:bodyPr>
            <a:noAutofit/>
          </a:bodyPr>
          <a:lstStyle/>
          <a:p>
            <a:pPr>
              <a:spcAft>
                <a:spcPts val="400"/>
              </a:spcAft>
            </a:pPr>
            <a:r>
              <a:rPr lang="en-US" sz="2800" dirty="0" smtClean="0">
                <a:latin typeface="Arial Unicode MS" pitchFamily="34" charset="-128"/>
                <a:ea typeface="Arial Unicode MS" pitchFamily="34" charset="-128"/>
                <a:cs typeface="Arial Unicode MS" pitchFamily="34" charset="-128"/>
              </a:rPr>
              <a:t>What is “Crop rotation”? </a:t>
            </a:r>
          </a:p>
          <a:p>
            <a:pPr marL="352425" lvl="1" indent="0">
              <a:spcAft>
                <a:spcPts val="1000"/>
              </a:spcAft>
              <a:buNone/>
            </a:pPr>
            <a:r>
              <a:rPr lang="en-US" dirty="0" smtClean="0">
                <a:latin typeface="Arial Unicode MS" pitchFamily="34" charset="-128"/>
                <a:ea typeface="Arial Unicode MS" pitchFamily="34" charset="-128"/>
                <a:cs typeface="Arial Unicode MS" pitchFamily="34" charset="-128"/>
              </a:rPr>
              <a:t>It is the practice of </a:t>
            </a:r>
            <a:r>
              <a:rPr lang="en-US" b="1" dirty="0" smtClean="0">
                <a:latin typeface="Arial Unicode MS" pitchFamily="34" charset="-128"/>
                <a:ea typeface="Arial Unicode MS" pitchFamily="34" charset="-128"/>
                <a:cs typeface="Arial Unicode MS" pitchFamily="34" charset="-128"/>
              </a:rPr>
              <a:t>alternating different crops </a:t>
            </a:r>
            <a:r>
              <a:rPr lang="en-US" dirty="0" smtClean="0">
                <a:latin typeface="Arial Unicode MS" pitchFamily="34" charset="-128"/>
                <a:ea typeface="Arial Unicode MS" pitchFamily="34" charset="-128"/>
                <a:cs typeface="Arial Unicode MS" pitchFamily="34" charset="-128"/>
              </a:rPr>
              <a:t>each season in the </a:t>
            </a:r>
            <a:r>
              <a:rPr lang="en-US" b="1" dirty="0" smtClean="0">
                <a:latin typeface="Arial Unicode MS" pitchFamily="34" charset="-128"/>
                <a:ea typeface="Arial Unicode MS" pitchFamily="34" charset="-128"/>
                <a:cs typeface="Arial Unicode MS" pitchFamily="34" charset="-128"/>
              </a:rPr>
              <a:t>same plot</a:t>
            </a:r>
            <a:r>
              <a:rPr lang="en-US" dirty="0" smtClean="0">
                <a:latin typeface="Arial Unicode MS" pitchFamily="34" charset="-128"/>
                <a:ea typeface="Arial Unicode MS" pitchFamily="34" charset="-128"/>
                <a:cs typeface="Arial Unicode MS" pitchFamily="34" charset="-128"/>
              </a:rPr>
              <a:t>. </a:t>
            </a:r>
          </a:p>
          <a:p>
            <a:pPr>
              <a:spcAft>
                <a:spcPts val="400"/>
              </a:spcAft>
            </a:pPr>
            <a:r>
              <a:rPr lang="en-US" sz="2800" dirty="0" smtClean="0">
                <a:latin typeface="Arial Unicode MS" pitchFamily="34" charset="-128"/>
                <a:ea typeface="Arial Unicode MS" pitchFamily="34" charset="-128"/>
                <a:cs typeface="Arial Unicode MS" pitchFamily="34" charset="-128"/>
              </a:rPr>
              <a:t>Why doing crop rotations?</a:t>
            </a:r>
          </a:p>
          <a:p>
            <a:pPr lvl="1">
              <a:spcAft>
                <a:spcPts val="400"/>
              </a:spcAft>
            </a:pPr>
            <a:r>
              <a:rPr lang="en-US" dirty="0" smtClean="0">
                <a:latin typeface="Arial Unicode MS" pitchFamily="34" charset="-128"/>
                <a:ea typeface="Arial Unicode MS" pitchFamily="34" charset="-128"/>
                <a:cs typeface="Arial Unicode MS" pitchFamily="34" charset="-128"/>
              </a:rPr>
              <a:t>To </a:t>
            </a:r>
            <a:r>
              <a:rPr lang="en-US" b="1" dirty="0" smtClean="0">
                <a:latin typeface="Arial Unicode MS" pitchFamily="34" charset="-128"/>
                <a:ea typeface="Arial Unicode MS" pitchFamily="34" charset="-128"/>
                <a:cs typeface="Arial Unicode MS" pitchFamily="34" charset="-128"/>
              </a:rPr>
              <a:t>optimize</a:t>
            </a:r>
            <a:r>
              <a:rPr lang="en-US" dirty="0" smtClean="0">
                <a:latin typeface="Arial Unicode MS" pitchFamily="34" charset="-128"/>
                <a:ea typeface="Arial Unicode MS" pitchFamily="34" charset="-128"/>
                <a:cs typeface="Arial Unicode MS" pitchFamily="34" charset="-128"/>
              </a:rPr>
              <a:t> the amount of </a:t>
            </a:r>
            <a:r>
              <a:rPr lang="en-US" b="1" dirty="0" smtClean="0">
                <a:latin typeface="Arial Unicode MS" pitchFamily="34" charset="-128"/>
                <a:ea typeface="Arial Unicode MS" pitchFamily="34" charset="-128"/>
                <a:cs typeface="Arial Unicode MS" pitchFamily="34" charset="-128"/>
              </a:rPr>
              <a:t>nutrients</a:t>
            </a:r>
            <a:r>
              <a:rPr lang="en-US" dirty="0" smtClean="0">
                <a:latin typeface="Arial Unicode MS" pitchFamily="34" charset="-128"/>
                <a:ea typeface="Arial Unicode MS" pitchFamily="34" charset="-128"/>
                <a:cs typeface="Arial Unicode MS" pitchFamily="34" charset="-128"/>
              </a:rPr>
              <a:t> in the soil, hence </a:t>
            </a:r>
            <a:r>
              <a:rPr lang="en-US" b="1" dirty="0" smtClean="0">
                <a:latin typeface="Arial Unicode MS" pitchFamily="34" charset="-128"/>
                <a:ea typeface="Arial Unicode MS" pitchFamily="34" charset="-128"/>
                <a:cs typeface="Arial Unicode MS" pitchFamily="34" charset="-128"/>
              </a:rPr>
              <a:t>increase yields</a:t>
            </a:r>
            <a:r>
              <a:rPr lang="en-US" dirty="0" smtClean="0">
                <a:latin typeface="Arial Unicode MS" pitchFamily="34" charset="-128"/>
                <a:ea typeface="Arial Unicode MS" pitchFamily="34" charset="-128"/>
                <a:cs typeface="Arial Unicode MS" pitchFamily="34" charset="-128"/>
              </a:rPr>
              <a:t>.</a:t>
            </a:r>
          </a:p>
          <a:p>
            <a:pPr lvl="1">
              <a:spcAft>
                <a:spcPts val="400"/>
              </a:spcAft>
            </a:pPr>
            <a:r>
              <a:rPr lang="en-US" dirty="0" smtClean="0">
                <a:latin typeface="Arial Unicode MS" pitchFamily="34" charset="-128"/>
                <a:ea typeface="Arial Unicode MS" pitchFamily="34" charset="-128"/>
                <a:cs typeface="Arial Unicode MS" pitchFamily="34" charset="-128"/>
              </a:rPr>
              <a:t>To </a:t>
            </a:r>
            <a:r>
              <a:rPr lang="en-US" b="1" dirty="0" smtClean="0">
                <a:latin typeface="Arial Unicode MS" pitchFamily="34" charset="-128"/>
                <a:ea typeface="Arial Unicode MS" pitchFamily="34" charset="-128"/>
                <a:cs typeface="Arial Unicode MS" pitchFamily="34" charset="-128"/>
              </a:rPr>
              <a:t>improve</a:t>
            </a:r>
            <a:r>
              <a:rPr lang="en-US" dirty="0" smtClean="0">
                <a:latin typeface="Arial Unicode MS" pitchFamily="34" charset="-128"/>
                <a:ea typeface="Arial Unicode MS" pitchFamily="34" charset="-128"/>
                <a:cs typeface="Arial Unicode MS" pitchFamily="34" charset="-128"/>
              </a:rPr>
              <a:t> </a:t>
            </a:r>
            <a:r>
              <a:rPr lang="en-US" b="1" dirty="0" smtClean="0">
                <a:latin typeface="Arial Unicode MS" pitchFamily="34" charset="-128"/>
                <a:ea typeface="Arial Unicode MS" pitchFamily="34" charset="-128"/>
                <a:cs typeface="Arial Unicode MS" pitchFamily="34" charset="-128"/>
              </a:rPr>
              <a:t>the quality of the soil</a:t>
            </a:r>
            <a:r>
              <a:rPr lang="en-US" dirty="0" smtClean="0">
                <a:latin typeface="Arial Unicode MS" pitchFamily="34" charset="-128"/>
                <a:ea typeface="Arial Unicode MS" pitchFamily="34" charset="-128"/>
                <a:cs typeface="Arial Unicode MS" pitchFamily="34" charset="-128"/>
              </a:rPr>
              <a:t>, building up nutrients and preventing soil exhaustion.</a:t>
            </a:r>
          </a:p>
          <a:p>
            <a:pPr lvl="1">
              <a:spcAft>
                <a:spcPts val="400"/>
              </a:spcAft>
            </a:pPr>
            <a:r>
              <a:rPr lang="en-US" dirty="0" smtClean="0">
                <a:latin typeface="Arial Unicode MS" pitchFamily="34" charset="-128"/>
                <a:ea typeface="Arial Unicode MS" pitchFamily="34" charset="-128"/>
                <a:cs typeface="Arial Unicode MS" pitchFamily="34" charset="-128"/>
              </a:rPr>
              <a:t>To </a:t>
            </a:r>
            <a:r>
              <a:rPr lang="en-US" b="1" dirty="0" smtClean="0">
                <a:latin typeface="Arial Unicode MS" pitchFamily="34" charset="-128"/>
                <a:ea typeface="Arial Unicode MS" pitchFamily="34" charset="-128"/>
                <a:cs typeface="Arial Unicode MS" pitchFamily="34" charset="-128"/>
              </a:rPr>
              <a:t>break the life cycle of pests and diseases. </a:t>
            </a:r>
          </a:p>
          <a:p>
            <a:pPr marL="92075" lvl="1" indent="0">
              <a:buNone/>
            </a:pPr>
            <a:endParaRPr lang="en-US" sz="1400" dirty="0" smtClean="0">
              <a:latin typeface="Arial Unicode MS" pitchFamily="34" charset="-128"/>
              <a:ea typeface="Arial Unicode MS" pitchFamily="34" charset="-128"/>
              <a:cs typeface="Arial Unicode MS" pitchFamily="34" charset="-128"/>
            </a:endParaRPr>
          </a:p>
          <a:p>
            <a:pPr marL="92075" lvl="1" indent="0">
              <a:buNone/>
            </a:pPr>
            <a:r>
              <a:rPr lang="en-US" sz="2400" i="1" dirty="0" smtClean="0">
                <a:latin typeface="Arial Unicode MS" pitchFamily="34" charset="-128"/>
                <a:ea typeface="Arial Unicode MS" pitchFamily="34" charset="-128"/>
                <a:cs typeface="Arial Unicode MS" pitchFamily="34" charset="-128"/>
              </a:rPr>
              <a:t>See example in the next slide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764704"/>
          </a:xfrm>
        </p:spPr>
        <p:txBody>
          <a:bodyPr>
            <a:normAutofit/>
          </a:bodyPr>
          <a:lstStyle/>
          <a:p>
            <a:pPr algn="l"/>
            <a:r>
              <a:rPr lang="en-US" sz="4000" b="1" dirty="0" smtClean="0">
                <a:solidFill>
                  <a:schemeClr val="bg1">
                    <a:lumMod val="65000"/>
                  </a:schemeClr>
                </a:solidFill>
                <a:latin typeface="Arial Unicode MS" pitchFamily="34" charset="-128"/>
                <a:ea typeface="Arial Unicode MS" pitchFamily="34" charset="-128"/>
                <a:cs typeface="Arial Unicode MS" pitchFamily="34" charset="-128"/>
              </a:rPr>
              <a:t>1. a. Crop rotation </a:t>
            </a:r>
            <a:endParaRPr lang="fr-FR" sz="4000" b="1" dirty="0">
              <a:solidFill>
                <a:schemeClr val="bg1">
                  <a:lumMod val="65000"/>
                </a:schemeClr>
              </a:solidFill>
              <a:latin typeface="Arial Unicode MS" pitchFamily="34" charset="-128"/>
              <a:ea typeface="Arial Unicode MS" pitchFamily="34" charset="-128"/>
              <a:cs typeface="Arial Unicode MS" pitchFamily="34" charset="-128"/>
            </a:endParaRPr>
          </a:p>
        </p:txBody>
      </p:sp>
      <p:pic>
        <p:nvPicPr>
          <p:cNvPr id="4" name="Espace réservé du contenu 3" descr="poster2_1.jpg"/>
          <p:cNvPicPr>
            <a:picLocks noGrp="1" noChangeAspect="1"/>
          </p:cNvPicPr>
          <p:nvPr>
            <p:ph idx="1"/>
          </p:nvPr>
        </p:nvPicPr>
        <p:blipFill>
          <a:blip r:embed="rId3" cstate="print"/>
          <a:stretch>
            <a:fillRect/>
          </a:stretch>
        </p:blipFill>
        <p:spPr>
          <a:xfrm>
            <a:off x="395536" y="2905269"/>
            <a:ext cx="1524000" cy="2170176"/>
          </a:xfrm>
        </p:spPr>
      </p:pic>
      <p:grpSp>
        <p:nvGrpSpPr>
          <p:cNvPr id="28" name="Groupe 27"/>
          <p:cNvGrpSpPr/>
          <p:nvPr/>
        </p:nvGrpSpPr>
        <p:grpSpPr>
          <a:xfrm>
            <a:off x="2555776" y="2581233"/>
            <a:ext cx="5844480" cy="2494212"/>
            <a:chOff x="2555776" y="2276872"/>
            <a:chExt cx="5844480" cy="2494212"/>
          </a:xfrm>
        </p:grpSpPr>
        <p:grpSp>
          <p:nvGrpSpPr>
            <p:cNvPr id="23" name="Groupe 22"/>
            <p:cNvGrpSpPr/>
            <p:nvPr/>
          </p:nvGrpSpPr>
          <p:grpSpPr>
            <a:xfrm>
              <a:off x="2555776" y="2276872"/>
              <a:ext cx="1524000" cy="2494212"/>
              <a:chOff x="2555776" y="2456892"/>
              <a:chExt cx="1524000" cy="2494212"/>
            </a:xfrm>
          </p:grpSpPr>
          <p:pic>
            <p:nvPicPr>
              <p:cNvPr id="5" name="Image 4" descr="poster2_2.jpg"/>
              <p:cNvPicPr>
                <a:picLocks noChangeAspect="1"/>
              </p:cNvPicPr>
              <p:nvPr/>
            </p:nvPicPr>
            <p:blipFill>
              <a:blip r:embed="rId4" cstate="print"/>
              <a:stretch>
                <a:fillRect/>
              </a:stretch>
            </p:blipFill>
            <p:spPr>
              <a:xfrm>
                <a:off x="2555776" y="2780928"/>
                <a:ext cx="1524000" cy="2170176"/>
              </a:xfrm>
              <a:prstGeom prst="rect">
                <a:avLst/>
              </a:prstGeom>
            </p:spPr>
          </p:pic>
          <p:sp>
            <p:nvSpPr>
              <p:cNvPr id="9" name="ZoneTexte 8"/>
              <p:cNvSpPr txBox="1"/>
              <p:nvPr/>
            </p:nvSpPr>
            <p:spPr>
              <a:xfrm>
                <a:off x="2821777" y="2456892"/>
                <a:ext cx="1080120" cy="369332"/>
              </a:xfrm>
              <a:prstGeom prst="rect">
                <a:avLst/>
              </a:prstGeom>
              <a:noFill/>
            </p:spPr>
            <p:txBody>
              <a:bodyPr wrap="square" rtlCol="0">
                <a:spAutoFit/>
              </a:bodyPr>
              <a:lstStyle/>
              <a:p>
                <a:pPr algn="ctr"/>
                <a:r>
                  <a:rPr lang="en-US" dirty="0" smtClean="0">
                    <a:latin typeface="Arial Unicode MS" pitchFamily="34" charset="-128"/>
                    <a:ea typeface="Arial Unicode MS" pitchFamily="34" charset="-128"/>
                    <a:cs typeface="Arial Unicode MS" pitchFamily="34" charset="-128"/>
                  </a:rPr>
                  <a:t>Year 2</a:t>
                </a:r>
                <a:endParaRPr lang="fr-FR" dirty="0">
                  <a:latin typeface="Arial Unicode MS" pitchFamily="34" charset="-128"/>
                  <a:ea typeface="Arial Unicode MS" pitchFamily="34" charset="-128"/>
                  <a:cs typeface="Arial Unicode MS" pitchFamily="34" charset="-128"/>
                </a:endParaRPr>
              </a:p>
            </p:txBody>
          </p:sp>
        </p:grpSp>
        <p:grpSp>
          <p:nvGrpSpPr>
            <p:cNvPr id="24" name="Groupe 23"/>
            <p:cNvGrpSpPr/>
            <p:nvPr/>
          </p:nvGrpSpPr>
          <p:grpSpPr>
            <a:xfrm>
              <a:off x="4716016" y="2276872"/>
              <a:ext cx="1524000" cy="2494212"/>
              <a:chOff x="4716016" y="2456892"/>
              <a:chExt cx="1524000" cy="2494212"/>
            </a:xfrm>
          </p:grpSpPr>
          <p:pic>
            <p:nvPicPr>
              <p:cNvPr id="6" name="Image 5" descr="poster2_3.jpg"/>
              <p:cNvPicPr>
                <a:picLocks noChangeAspect="1"/>
              </p:cNvPicPr>
              <p:nvPr/>
            </p:nvPicPr>
            <p:blipFill>
              <a:blip r:embed="rId5" cstate="print"/>
              <a:stretch>
                <a:fillRect/>
              </a:stretch>
            </p:blipFill>
            <p:spPr>
              <a:xfrm>
                <a:off x="4716016" y="2780928"/>
                <a:ext cx="1524000" cy="2170176"/>
              </a:xfrm>
              <a:prstGeom prst="rect">
                <a:avLst/>
              </a:prstGeom>
            </p:spPr>
          </p:pic>
          <p:sp>
            <p:nvSpPr>
              <p:cNvPr id="10" name="ZoneTexte 9"/>
              <p:cNvSpPr txBox="1"/>
              <p:nvPr/>
            </p:nvSpPr>
            <p:spPr>
              <a:xfrm>
                <a:off x="4959986" y="2456892"/>
                <a:ext cx="1080120" cy="369332"/>
              </a:xfrm>
              <a:prstGeom prst="rect">
                <a:avLst/>
              </a:prstGeom>
              <a:noFill/>
            </p:spPr>
            <p:txBody>
              <a:bodyPr wrap="square" rtlCol="0">
                <a:spAutoFit/>
              </a:bodyPr>
              <a:lstStyle/>
              <a:p>
                <a:pPr algn="ctr"/>
                <a:r>
                  <a:rPr lang="en-US" dirty="0" smtClean="0">
                    <a:latin typeface="Arial Unicode MS" pitchFamily="34" charset="-128"/>
                    <a:ea typeface="Arial Unicode MS" pitchFamily="34" charset="-128"/>
                    <a:cs typeface="Arial Unicode MS" pitchFamily="34" charset="-128"/>
                  </a:rPr>
                  <a:t>Year 3</a:t>
                </a:r>
                <a:endParaRPr lang="fr-FR" dirty="0">
                  <a:latin typeface="Arial Unicode MS" pitchFamily="34" charset="-128"/>
                  <a:ea typeface="Arial Unicode MS" pitchFamily="34" charset="-128"/>
                  <a:cs typeface="Arial Unicode MS" pitchFamily="34" charset="-128"/>
                </a:endParaRPr>
              </a:p>
            </p:txBody>
          </p:sp>
        </p:grpSp>
        <p:grpSp>
          <p:nvGrpSpPr>
            <p:cNvPr id="25" name="Groupe 24"/>
            <p:cNvGrpSpPr/>
            <p:nvPr/>
          </p:nvGrpSpPr>
          <p:grpSpPr>
            <a:xfrm>
              <a:off x="6876256" y="2276872"/>
              <a:ext cx="1524000" cy="2494212"/>
              <a:chOff x="6876256" y="2456892"/>
              <a:chExt cx="1524000" cy="2494212"/>
            </a:xfrm>
          </p:grpSpPr>
          <p:pic>
            <p:nvPicPr>
              <p:cNvPr id="7" name="Image 6" descr="poster2_4.jpg"/>
              <p:cNvPicPr>
                <a:picLocks noChangeAspect="1"/>
              </p:cNvPicPr>
              <p:nvPr/>
            </p:nvPicPr>
            <p:blipFill>
              <a:blip r:embed="rId6" cstate="print"/>
              <a:stretch>
                <a:fillRect/>
              </a:stretch>
            </p:blipFill>
            <p:spPr>
              <a:xfrm>
                <a:off x="6876256" y="2780928"/>
                <a:ext cx="1524000" cy="2170176"/>
              </a:xfrm>
              <a:prstGeom prst="rect">
                <a:avLst/>
              </a:prstGeom>
            </p:spPr>
          </p:pic>
          <p:sp>
            <p:nvSpPr>
              <p:cNvPr id="11" name="ZoneTexte 10"/>
              <p:cNvSpPr txBox="1"/>
              <p:nvPr/>
            </p:nvSpPr>
            <p:spPr>
              <a:xfrm>
                <a:off x="7098196" y="2456892"/>
                <a:ext cx="1080120" cy="369332"/>
              </a:xfrm>
              <a:prstGeom prst="rect">
                <a:avLst/>
              </a:prstGeom>
              <a:noFill/>
            </p:spPr>
            <p:txBody>
              <a:bodyPr wrap="square" rtlCol="0">
                <a:spAutoFit/>
              </a:bodyPr>
              <a:lstStyle/>
              <a:p>
                <a:pPr algn="ctr"/>
                <a:r>
                  <a:rPr lang="en-US" dirty="0" smtClean="0">
                    <a:latin typeface="Arial Unicode MS" pitchFamily="34" charset="-128"/>
                    <a:ea typeface="Arial Unicode MS" pitchFamily="34" charset="-128"/>
                    <a:cs typeface="Arial Unicode MS" pitchFamily="34" charset="-128"/>
                  </a:rPr>
                  <a:t>Year 4</a:t>
                </a:r>
                <a:endParaRPr lang="fr-FR" dirty="0">
                  <a:latin typeface="Arial Unicode MS" pitchFamily="34" charset="-128"/>
                  <a:ea typeface="Arial Unicode MS" pitchFamily="34" charset="-128"/>
                  <a:cs typeface="Arial Unicode MS" pitchFamily="34" charset="-128"/>
                </a:endParaRPr>
              </a:p>
            </p:txBody>
          </p:sp>
        </p:grpSp>
      </p:grpSp>
      <p:sp>
        <p:nvSpPr>
          <p:cNvPr id="17" name="ZoneTexte 16"/>
          <p:cNvSpPr txBox="1"/>
          <p:nvPr/>
        </p:nvSpPr>
        <p:spPr>
          <a:xfrm>
            <a:off x="683568" y="2581233"/>
            <a:ext cx="1080120" cy="369332"/>
          </a:xfrm>
          <a:prstGeom prst="rect">
            <a:avLst/>
          </a:prstGeom>
          <a:noFill/>
        </p:spPr>
        <p:txBody>
          <a:bodyPr wrap="square" rtlCol="0">
            <a:spAutoFit/>
          </a:bodyPr>
          <a:lstStyle/>
          <a:p>
            <a:pPr algn="ctr"/>
            <a:r>
              <a:rPr lang="en-US" dirty="0" smtClean="0">
                <a:latin typeface="Arial Unicode MS" pitchFamily="34" charset="-128"/>
                <a:ea typeface="Arial Unicode MS" pitchFamily="34" charset="-128"/>
                <a:cs typeface="Arial Unicode MS" pitchFamily="34" charset="-128"/>
              </a:rPr>
              <a:t>Year 1</a:t>
            </a:r>
            <a:endParaRPr lang="fr-FR" dirty="0">
              <a:latin typeface="Arial Unicode MS" pitchFamily="34" charset="-128"/>
              <a:ea typeface="Arial Unicode MS" pitchFamily="34" charset="-128"/>
              <a:cs typeface="Arial Unicode MS" pitchFamily="34" charset="-128"/>
            </a:endParaRPr>
          </a:p>
        </p:txBody>
      </p:sp>
      <p:sp>
        <p:nvSpPr>
          <p:cNvPr id="21" name="ZoneTexte 20"/>
          <p:cNvSpPr txBox="1"/>
          <p:nvPr/>
        </p:nvSpPr>
        <p:spPr>
          <a:xfrm>
            <a:off x="0" y="749022"/>
            <a:ext cx="9144000" cy="1815882"/>
          </a:xfrm>
          <a:prstGeom prst="rect">
            <a:avLst/>
          </a:prstGeom>
          <a:noFill/>
        </p:spPr>
        <p:txBody>
          <a:bodyPr wrap="square" rtlCol="0">
            <a:spAutoFit/>
          </a:bodyPr>
          <a:lstStyle/>
          <a:p>
            <a:r>
              <a:rPr lang="en-US" sz="2400" i="1" dirty="0" smtClean="0">
                <a:latin typeface="Arial Unicode MS" pitchFamily="34" charset="-128"/>
                <a:ea typeface="Arial Unicode MS" pitchFamily="34" charset="-128"/>
                <a:cs typeface="Arial Unicode MS" pitchFamily="34" charset="-128"/>
              </a:rPr>
              <a:t>Example: </a:t>
            </a:r>
            <a:r>
              <a:rPr lang="en-US" sz="2800" dirty="0" smtClean="0">
                <a:latin typeface="Arial Unicode MS" pitchFamily="34" charset="-128"/>
                <a:ea typeface="Arial Unicode MS" pitchFamily="34" charset="-128"/>
                <a:cs typeface="Arial Unicode MS" pitchFamily="34" charset="-128"/>
              </a:rPr>
              <a:t>Divide your garden in four sections. </a:t>
            </a:r>
            <a:r>
              <a:rPr lang="en-US" sz="2800" b="1" dirty="0" smtClean="0">
                <a:latin typeface="Arial Unicode MS" pitchFamily="34" charset="-128"/>
                <a:ea typeface="Arial Unicode MS" pitchFamily="34" charset="-128"/>
                <a:cs typeface="Arial Unicode MS" pitchFamily="34" charset="-128"/>
              </a:rPr>
              <a:t>Move the vegetable groups </a:t>
            </a:r>
            <a:r>
              <a:rPr lang="en-US" sz="2800" dirty="0" smtClean="0">
                <a:latin typeface="Arial Unicode MS" pitchFamily="34" charset="-128"/>
                <a:ea typeface="Arial Unicode MS" pitchFamily="34" charset="-128"/>
                <a:cs typeface="Arial Unicode MS" pitchFamily="34" charset="-128"/>
              </a:rPr>
              <a:t>each following year in the next quarter of the garden (see below). It keeps the </a:t>
            </a:r>
            <a:r>
              <a:rPr lang="en-US" sz="2800" b="1" dirty="0" smtClean="0">
                <a:latin typeface="Arial Unicode MS" pitchFamily="34" charset="-128"/>
                <a:ea typeface="Arial Unicode MS" pitchFamily="34" charset="-128"/>
                <a:cs typeface="Arial Unicode MS" pitchFamily="34" charset="-128"/>
              </a:rPr>
              <a:t>soil fertile </a:t>
            </a:r>
            <a:r>
              <a:rPr lang="en-US" sz="2800" dirty="0" smtClean="0">
                <a:latin typeface="Arial Unicode MS" pitchFamily="34" charset="-128"/>
                <a:ea typeface="Arial Unicode MS" pitchFamily="34" charset="-128"/>
                <a:cs typeface="Arial Unicode MS" pitchFamily="34" charset="-128"/>
              </a:rPr>
              <a:t>and the </a:t>
            </a:r>
            <a:r>
              <a:rPr lang="en-US" sz="2800" b="1" dirty="0" smtClean="0">
                <a:latin typeface="Arial Unicode MS" pitchFamily="34" charset="-128"/>
                <a:ea typeface="Arial Unicode MS" pitchFamily="34" charset="-128"/>
                <a:cs typeface="Arial Unicode MS" pitchFamily="34" charset="-128"/>
              </a:rPr>
              <a:t>plants healthy and vigorous</a:t>
            </a:r>
            <a:r>
              <a:rPr lang="en-US" sz="2800" dirty="0" smtClean="0">
                <a:latin typeface="Arial Unicode MS" pitchFamily="34" charset="-128"/>
                <a:ea typeface="Arial Unicode MS" pitchFamily="34" charset="-128"/>
                <a:cs typeface="Arial Unicode MS" pitchFamily="34" charset="-128"/>
              </a:rPr>
              <a:t>.</a:t>
            </a:r>
            <a:endParaRPr lang="fr-FR" sz="2800" i="1" dirty="0">
              <a:latin typeface="Arial Unicode MS" pitchFamily="34" charset="-128"/>
              <a:ea typeface="Arial Unicode MS" pitchFamily="34" charset="-128"/>
              <a:cs typeface="Arial Unicode MS" pitchFamily="34" charset="-128"/>
            </a:endParaRPr>
          </a:p>
        </p:txBody>
      </p:sp>
      <p:grpSp>
        <p:nvGrpSpPr>
          <p:cNvPr id="27" name="Groupe 26"/>
          <p:cNvGrpSpPr/>
          <p:nvPr/>
        </p:nvGrpSpPr>
        <p:grpSpPr>
          <a:xfrm>
            <a:off x="0" y="5229200"/>
            <a:ext cx="8711952" cy="1569660"/>
            <a:chOff x="0" y="4797152"/>
            <a:chExt cx="8711952" cy="1569660"/>
          </a:xfrm>
        </p:grpSpPr>
        <p:sp>
          <p:nvSpPr>
            <p:cNvPr id="19" name="ZoneTexte 18"/>
            <p:cNvSpPr txBox="1"/>
            <p:nvPr/>
          </p:nvSpPr>
          <p:spPr>
            <a:xfrm>
              <a:off x="0" y="4797152"/>
              <a:ext cx="4067944" cy="461665"/>
            </a:xfrm>
            <a:prstGeom prst="rect">
              <a:avLst/>
            </a:prstGeom>
            <a:noFill/>
          </p:spPr>
          <p:txBody>
            <a:bodyPr wrap="square" rtlCol="0">
              <a:spAutoFit/>
            </a:bodyPr>
            <a:lstStyle/>
            <a:p>
              <a:r>
                <a:rPr lang="en-US" sz="2400" dirty="0" smtClean="0">
                  <a:latin typeface="Arial Unicode MS" pitchFamily="34" charset="-128"/>
                  <a:ea typeface="Arial Unicode MS" pitchFamily="34" charset="-128"/>
                  <a:cs typeface="Arial Unicode MS" pitchFamily="34" charset="-128"/>
                </a:rPr>
                <a:t>You can plant together:</a:t>
              </a:r>
            </a:p>
          </p:txBody>
        </p:sp>
        <p:sp>
          <p:nvSpPr>
            <p:cNvPr id="26" name="Rectangle 25"/>
            <p:cNvSpPr/>
            <p:nvPr/>
          </p:nvSpPr>
          <p:spPr>
            <a:xfrm>
              <a:off x="3347864" y="4797152"/>
              <a:ext cx="5364088" cy="1569660"/>
            </a:xfrm>
            <a:prstGeom prst="rect">
              <a:avLst/>
            </a:prstGeom>
          </p:spPr>
          <p:txBody>
            <a:bodyPr wrap="square">
              <a:spAutoFit/>
            </a:bodyPr>
            <a:lstStyle/>
            <a:p>
              <a:pPr marL="228600" indent="-228600">
                <a:buAutoNum type="arabicParenR"/>
              </a:pPr>
              <a:r>
                <a:rPr lang="en-US" sz="2400" dirty="0" smtClean="0">
                  <a:latin typeface="Arial Unicode MS" pitchFamily="34" charset="-128"/>
                  <a:ea typeface="Arial Unicode MS" pitchFamily="34" charset="-128"/>
                  <a:cs typeface="Arial Unicode MS" pitchFamily="34" charset="-128"/>
                </a:rPr>
                <a:t> Onion and garlic</a:t>
              </a:r>
            </a:p>
            <a:p>
              <a:pPr marL="228600" indent="-228600">
                <a:buAutoNum type="arabicParenR"/>
              </a:pPr>
              <a:r>
                <a:rPr lang="en-US" sz="2400" dirty="0" smtClean="0">
                  <a:latin typeface="Arial Unicode MS" pitchFamily="34" charset="-128"/>
                  <a:ea typeface="Arial Unicode MS" pitchFamily="34" charset="-128"/>
                  <a:cs typeface="Arial Unicode MS" pitchFamily="34" charset="-128"/>
                </a:rPr>
                <a:t> Carrot, beetroot, turnip</a:t>
              </a:r>
            </a:p>
            <a:p>
              <a:pPr marL="228600" indent="-228600">
                <a:buAutoNum type="arabicParenR"/>
              </a:pPr>
              <a:r>
                <a:rPr lang="en-US" sz="2400" dirty="0" smtClean="0">
                  <a:latin typeface="Arial Unicode MS" pitchFamily="34" charset="-128"/>
                  <a:ea typeface="Arial Unicode MS" pitchFamily="34" charset="-128"/>
                  <a:cs typeface="Arial Unicode MS" pitchFamily="34" charset="-128"/>
                </a:rPr>
                <a:t> Tomato, lettuce, spinach</a:t>
              </a:r>
            </a:p>
            <a:p>
              <a:pPr marL="228600" indent="-228600">
                <a:buAutoNum type="arabicParenR"/>
              </a:pPr>
              <a:r>
                <a:rPr lang="en-US" sz="2400" dirty="0" smtClean="0">
                  <a:latin typeface="Arial Unicode MS" pitchFamily="34" charset="-128"/>
                  <a:ea typeface="Arial Unicode MS" pitchFamily="34" charset="-128"/>
                  <a:cs typeface="Arial Unicode MS" pitchFamily="34" charset="-128"/>
                </a:rPr>
                <a:t> Beans, peas</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68760"/>
            <a:ext cx="9144000" cy="5589240"/>
          </a:xfrm>
        </p:spPr>
        <p:txBody>
          <a:bodyPr>
            <a:noAutofit/>
          </a:bodyPr>
          <a:lstStyle/>
          <a:p>
            <a:r>
              <a:rPr lang="en-US" sz="2800" dirty="0" smtClean="0">
                <a:latin typeface="Arial Unicode MS" pitchFamily="34" charset="-128"/>
                <a:ea typeface="Arial Unicode MS" pitchFamily="34" charset="-128"/>
                <a:cs typeface="Arial Unicode MS" pitchFamily="34" charset="-128"/>
              </a:rPr>
              <a:t>What is “Intercropping”? </a:t>
            </a:r>
          </a:p>
          <a:p>
            <a:pPr marL="0" indent="0">
              <a:buNone/>
            </a:pPr>
            <a:r>
              <a:rPr lang="en-US" sz="2800" dirty="0" smtClean="0">
                <a:latin typeface="Arial Unicode MS" pitchFamily="34" charset="-128"/>
                <a:ea typeface="Arial Unicode MS" pitchFamily="34" charset="-128"/>
                <a:cs typeface="Arial Unicode MS" pitchFamily="34" charset="-128"/>
              </a:rPr>
              <a:t>It is the practice of </a:t>
            </a:r>
            <a:r>
              <a:rPr lang="en-US" sz="2800" b="1" dirty="0" smtClean="0">
                <a:latin typeface="Arial Unicode MS" pitchFamily="34" charset="-128"/>
                <a:ea typeface="Arial Unicode MS" pitchFamily="34" charset="-128"/>
                <a:cs typeface="Arial Unicode MS" pitchFamily="34" charset="-128"/>
              </a:rPr>
              <a:t>planting more than one crop together</a:t>
            </a:r>
            <a:r>
              <a:rPr lang="en-US" sz="2800" dirty="0" smtClean="0">
                <a:latin typeface="Arial Unicode MS" pitchFamily="34" charset="-128"/>
                <a:ea typeface="Arial Unicode MS" pitchFamily="34" charset="-128"/>
                <a:cs typeface="Arial Unicode MS" pitchFamily="34" charset="-128"/>
              </a:rPr>
              <a:t>. </a:t>
            </a:r>
          </a:p>
          <a:p>
            <a:r>
              <a:rPr lang="en-US" sz="2800" dirty="0" smtClean="0">
                <a:latin typeface="Arial Unicode MS" pitchFamily="34" charset="-128"/>
                <a:ea typeface="Arial Unicode MS" pitchFamily="34" charset="-128"/>
                <a:cs typeface="Arial Unicode MS" pitchFamily="34" charset="-128"/>
              </a:rPr>
              <a:t>Why doing “Intercropping”?</a:t>
            </a:r>
          </a:p>
          <a:p>
            <a:pPr lvl="1"/>
            <a:r>
              <a:rPr lang="en-US" dirty="0" smtClean="0">
                <a:latin typeface="Arial Unicode MS" pitchFamily="34" charset="-128"/>
                <a:ea typeface="Arial Unicode MS" pitchFamily="34" charset="-128"/>
                <a:cs typeface="Arial Unicode MS" pitchFamily="34" charset="-128"/>
              </a:rPr>
              <a:t>To </a:t>
            </a:r>
            <a:r>
              <a:rPr lang="en-US" b="1" dirty="0" smtClean="0">
                <a:latin typeface="Arial Unicode MS" pitchFamily="34" charset="-128"/>
                <a:ea typeface="Arial Unicode MS" pitchFamily="34" charset="-128"/>
                <a:cs typeface="Arial Unicode MS" pitchFamily="34" charset="-128"/>
              </a:rPr>
              <a:t>improve crop fertility </a:t>
            </a:r>
            <a:r>
              <a:rPr lang="en-US" dirty="0" smtClean="0">
                <a:latin typeface="Arial Unicode MS" pitchFamily="34" charset="-128"/>
                <a:ea typeface="Arial Unicode MS" pitchFamily="34" charset="-128"/>
                <a:cs typeface="Arial Unicode MS" pitchFamily="34" charset="-128"/>
              </a:rPr>
              <a:t>and </a:t>
            </a:r>
            <a:r>
              <a:rPr lang="en-US" b="1" dirty="0" smtClean="0">
                <a:latin typeface="Arial Unicode MS" pitchFamily="34" charset="-128"/>
                <a:ea typeface="Arial Unicode MS" pitchFamily="34" charset="-128"/>
                <a:cs typeface="Arial Unicode MS" pitchFamily="34" charset="-128"/>
              </a:rPr>
              <a:t>water use</a:t>
            </a:r>
          </a:p>
          <a:p>
            <a:pPr lvl="1"/>
            <a:r>
              <a:rPr lang="en-US" dirty="0" smtClean="0">
                <a:latin typeface="Arial Unicode MS" pitchFamily="34" charset="-128"/>
                <a:ea typeface="Arial Unicode MS" pitchFamily="34" charset="-128"/>
                <a:cs typeface="Arial Unicode MS" pitchFamily="34" charset="-128"/>
              </a:rPr>
              <a:t>To </a:t>
            </a:r>
            <a:r>
              <a:rPr lang="en-US" b="1" dirty="0" smtClean="0">
                <a:latin typeface="Arial Unicode MS" pitchFamily="34" charset="-128"/>
                <a:ea typeface="Arial Unicode MS" pitchFamily="34" charset="-128"/>
                <a:cs typeface="Arial Unicode MS" pitchFamily="34" charset="-128"/>
              </a:rPr>
              <a:t>reduce pests </a:t>
            </a:r>
            <a:r>
              <a:rPr lang="en-US" dirty="0" smtClean="0">
                <a:latin typeface="Arial Unicode MS" pitchFamily="34" charset="-128"/>
                <a:ea typeface="Arial Unicode MS" pitchFamily="34" charset="-128"/>
                <a:cs typeface="Arial Unicode MS" pitchFamily="34" charset="-128"/>
              </a:rPr>
              <a:t>and </a:t>
            </a:r>
            <a:r>
              <a:rPr lang="en-US" b="1" dirty="0" smtClean="0">
                <a:latin typeface="Arial Unicode MS" pitchFamily="34" charset="-128"/>
                <a:ea typeface="Arial Unicode MS" pitchFamily="34" charset="-128"/>
                <a:cs typeface="Arial Unicode MS" pitchFamily="34" charset="-128"/>
              </a:rPr>
              <a:t>diseases</a:t>
            </a:r>
          </a:p>
          <a:p>
            <a:pPr marL="0" lvl="1" indent="0">
              <a:buNone/>
            </a:pPr>
            <a:endParaRPr lang="en-US" dirty="0" smtClean="0">
              <a:latin typeface="Arial Unicode MS" pitchFamily="34" charset="-128"/>
              <a:ea typeface="Arial Unicode MS" pitchFamily="34" charset="-128"/>
              <a:cs typeface="Arial Unicode MS" pitchFamily="34" charset="-128"/>
            </a:endParaRPr>
          </a:p>
          <a:p>
            <a:pPr marL="0" lvl="1" indent="0">
              <a:buNone/>
            </a:pPr>
            <a:r>
              <a:rPr lang="en-US" i="1" dirty="0" smtClean="0">
                <a:latin typeface="Arial Unicode MS" pitchFamily="34" charset="-128"/>
                <a:ea typeface="Arial Unicode MS" pitchFamily="34" charset="-128"/>
                <a:cs typeface="Arial Unicode MS" pitchFamily="34" charset="-128"/>
              </a:rPr>
              <a:t>Advice for better results when intercropping</a:t>
            </a:r>
            <a:endParaRPr lang="en-US" dirty="0" smtClean="0">
              <a:latin typeface="Arial Unicode MS" pitchFamily="34" charset="-128"/>
              <a:ea typeface="Arial Unicode MS" pitchFamily="34" charset="-128"/>
              <a:cs typeface="Arial Unicode MS" pitchFamily="34" charset="-128"/>
            </a:endParaRPr>
          </a:p>
          <a:p>
            <a:pPr marL="0" lvl="1" indent="0">
              <a:buNone/>
            </a:pPr>
            <a:r>
              <a:rPr lang="en-US" u="sng" dirty="0" smtClean="0">
                <a:latin typeface="Arial Unicode MS" pitchFamily="34" charset="-128"/>
                <a:ea typeface="Arial Unicode MS" pitchFamily="34" charset="-128"/>
                <a:cs typeface="Arial Unicode MS" pitchFamily="34" charset="-128"/>
              </a:rPr>
              <a:t>Keyhole garden</a:t>
            </a:r>
            <a:r>
              <a:rPr lang="en-US" dirty="0" smtClean="0">
                <a:latin typeface="Arial Unicode MS" pitchFamily="34" charset="-128"/>
                <a:ea typeface="Arial Unicode MS" pitchFamily="34" charset="-128"/>
                <a:cs typeface="Arial Unicode MS" pitchFamily="34" charset="-128"/>
              </a:rPr>
              <a:t>: </a:t>
            </a:r>
            <a:r>
              <a:rPr lang="en-US" b="1" dirty="0" smtClean="0">
                <a:latin typeface="Arial Unicode MS" pitchFamily="34" charset="-128"/>
                <a:ea typeface="Arial Unicode MS" pitchFamily="34" charset="-128"/>
                <a:cs typeface="Arial Unicode MS" pitchFamily="34" charset="-128"/>
              </a:rPr>
              <a:t>leafy crops </a:t>
            </a:r>
            <a:r>
              <a:rPr lang="en-US" dirty="0" smtClean="0">
                <a:latin typeface="Arial Unicode MS" pitchFamily="34" charset="-128"/>
                <a:ea typeface="Arial Unicode MS" pitchFamily="34" charset="-128"/>
                <a:cs typeface="Arial Unicode MS" pitchFamily="34" charset="-128"/>
              </a:rPr>
              <a:t>such as spinach, rape, carrots, beetroot</a:t>
            </a:r>
          </a:p>
          <a:p>
            <a:pPr marL="0" lvl="1" indent="0">
              <a:buNone/>
            </a:pPr>
            <a:r>
              <a:rPr lang="en-US" u="sng" dirty="0" smtClean="0">
                <a:latin typeface="Arial Unicode MS" pitchFamily="34" charset="-128"/>
                <a:ea typeface="Arial Unicode MS" pitchFamily="34" charset="-128"/>
                <a:cs typeface="Arial Unicode MS" pitchFamily="34" charset="-128"/>
              </a:rPr>
              <a:t>Trench garden</a:t>
            </a:r>
            <a:r>
              <a:rPr lang="en-US" dirty="0" smtClean="0">
                <a:latin typeface="Arial Unicode MS" pitchFamily="34" charset="-128"/>
                <a:ea typeface="Arial Unicode MS" pitchFamily="34" charset="-128"/>
                <a:cs typeface="Arial Unicode MS" pitchFamily="34" charset="-128"/>
              </a:rPr>
              <a:t>: </a:t>
            </a:r>
            <a:r>
              <a:rPr lang="en-US" b="1" dirty="0" smtClean="0">
                <a:latin typeface="Arial Unicode MS" pitchFamily="34" charset="-128"/>
                <a:ea typeface="Arial Unicode MS" pitchFamily="34" charset="-128"/>
                <a:cs typeface="Arial Unicode MS" pitchFamily="34" charset="-128"/>
              </a:rPr>
              <a:t>root crops </a:t>
            </a:r>
            <a:r>
              <a:rPr lang="en-US" dirty="0" smtClean="0">
                <a:latin typeface="Arial Unicode MS" pitchFamily="34" charset="-128"/>
                <a:ea typeface="Arial Unicode MS" pitchFamily="34" charset="-128"/>
                <a:cs typeface="Arial Unicode MS" pitchFamily="34" charset="-128"/>
              </a:rPr>
              <a:t>such as cabbage, tomato, peas, beans</a:t>
            </a:r>
          </a:p>
          <a:p>
            <a:pPr marL="0" lvl="1" indent="0">
              <a:buNone/>
            </a:pPr>
            <a:endParaRPr lang="en-US" dirty="0" smtClean="0">
              <a:latin typeface="Arial Unicode MS" pitchFamily="34" charset="-128"/>
              <a:ea typeface="Arial Unicode MS" pitchFamily="34" charset="-128"/>
              <a:cs typeface="Arial Unicode MS" pitchFamily="34" charset="-128"/>
            </a:endParaRPr>
          </a:p>
          <a:p>
            <a:pPr marL="0" lvl="1" indent="0">
              <a:buNone/>
            </a:pPr>
            <a:endParaRPr lang="en-US" dirty="0" smtClean="0">
              <a:latin typeface="Arial Unicode MS" pitchFamily="34" charset="-128"/>
              <a:ea typeface="Arial Unicode MS" pitchFamily="34" charset="-128"/>
              <a:cs typeface="Arial Unicode MS" pitchFamily="34" charset="-128"/>
            </a:endParaRPr>
          </a:p>
        </p:txBody>
      </p:sp>
      <p:pic>
        <p:nvPicPr>
          <p:cNvPr id="10" name="Image 9" descr="poster2_5.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533304" y="0"/>
            <a:ext cx="4575200" cy="2132856"/>
          </a:xfrm>
          <a:prstGeom prst="rect">
            <a:avLst/>
          </a:prstGeom>
        </p:spPr>
      </p:pic>
      <p:sp>
        <p:nvSpPr>
          <p:cNvPr id="12" name="Titre 1"/>
          <p:cNvSpPr txBox="1">
            <a:spLocks/>
          </p:cNvSpPr>
          <p:nvPr/>
        </p:nvSpPr>
        <p:spPr>
          <a:xfrm>
            <a:off x="0" y="0"/>
            <a:ext cx="8229600" cy="76470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lumMod val="75000"/>
                  </a:schemeClr>
                </a:solidFill>
                <a:effectLst/>
                <a:uLnTx/>
                <a:uFillTx/>
                <a:latin typeface="Arial Unicode MS" pitchFamily="34" charset="-128"/>
                <a:ea typeface="Arial Unicode MS" pitchFamily="34" charset="-128"/>
                <a:cs typeface="Arial Unicode MS" pitchFamily="34" charset="-128"/>
              </a:rPr>
              <a:t>1. b. Intercropping</a:t>
            </a:r>
            <a:endParaRPr kumimoji="0" lang="fr-FR" sz="4000" b="1" i="0" u="none" strike="noStrike" kern="1200" cap="none" spc="0" normalizeH="0" baseline="0" noProof="0" dirty="0">
              <a:ln>
                <a:noFill/>
              </a:ln>
              <a:solidFill>
                <a:schemeClr val="accent6">
                  <a:lumMod val="75000"/>
                </a:schemeClr>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96752"/>
            <a:ext cx="9144000" cy="5661248"/>
          </a:xfrm>
        </p:spPr>
        <p:txBody>
          <a:bodyPr/>
          <a:lstStyle/>
          <a:p>
            <a:r>
              <a:rPr lang="en-US" sz="2800" dirty="0" smtClean="0">
                <a:latin typeface="Arial Unicode MS" pitchFamily="34" charset="-128"/>
                <a:ea typeface="Arial Unicode MS" pitchFamily="34" charset="-128"/>
                <a:cs typeface="Arial Unicode MS" pitchFamily="34" charset="-128"/>
              </a:rPr>
              <a:t>What is “Succession planting”?</a:t>
            </a:r>
          </a:p>
          <a:p>
            <a:pPr lvl="1"/>
            <a:r>
              <a:rPr lang="en-US" dirty="0" smtClean="0">
                <a:latin typeface="Arial Unicode MS" pitchFamily="34" charset="-128"/>
                <a:ea typeface="Arial Unicode MS" pitchFamily="34" charset="-128"/>
                <a:cs typeface="Arial Unicode MS" pitchFamily="34" charset="-128"/>
              </a:rPr>
              <a:t>It is the practice of </a:t>
            </a:r>
            <a:r>
              <a:rPr lang="en-US" b="1" dirty="0" smtClean="0">
                <a:latin typeface="Arial Unicode MS" pitchFamily="34" charset="-128"/>
                <a:ea typeface="Arial Unicode MS" pitchFamily="34" charset="-128"/>
                <a:cs typeface="Arial Unicode MS" pitchFamily="34" charset="-128"/>
              </a:rPr>
              <a:t>planting seeds in intervals of few weeks</a:t>
            </a:r>
            <a:r>
              <a:rPr lang="en-US" dirty="0" smtClean="0">
                <a:latin typeface="Arial Unicode MS" pitchFamily="34" charset="-128"/>
                <a:ea typeface="Arial Unicode MS" pitchFamily="34" charset="-128"/>
                <a:cs typeface="Arial Unicode MS" pitchFamily="34" charset="-128"/>
              </a:rPr>
              <a:t> instead of planting all seeds at the same time.</a:t>
            </a:r>
          </a:p>
          <a:p>
            <a:r>
              <a:rPr lang="en-US" sz="2800" dirty="0" smtClean="0">
                <a:latin typeface="Arial Unicode MS" pitchFamily="34" charset="-128"/>
                <a:ea typeface="Arial Unicode MS" pitchFamily="34" charset="-128"/>
                <a:cs typeface="Arial Unicode MS" pitchFamily="34" charset="-128"/>
              </a:rPr>
              <a:t>Why doing “Succession planting”?</a:t>
            </a:r>
          </a:p>
          <a:p>
            <a:pPr lvl="1"/>
            <a:r>
              <a:rPr lang="en-US" dirty="0" smtClean="0">
                <a:latin typeface="Arial Unicode MS" pitchFamily="34" charset="-128"/>
                <a:ea typeface="Arial Unicode MS" pitchFamily="34" charset="-128"/>
                <a:cs typeface="Arial Unicode MS" pitchFamily="34" charset="-128"/>
              </a:rPr>
              <a:t>It ensures </a:t>
            </a:r>
            <a:r>
              <a:rPr lang="en-US" b="1" dirty="0" smtClean="0">
                <a:latin typeface="Arial Unicode MS" pitchFamily="34" charset="-128"/>
                <a:ea typeface="Arial Unicode MS" pitchFamily="34" charset="-128"/>
                <a:cs typeface="Arial Unicode MS" pitchFamily="34" charset="-128"/>
              </a:rPr>
              <a:t>continuous supply </a:t>
            </a:r>
            <a:r>
              <a:rPr lang="en-US" dirty="0" smtClean="0">
                <a:latin typeface="Arial Unicode MS" pitchFamily="34" charset="-128"/>
                <a:ea typeface="Arial Unicode MS" pitchFamily="34" charset="-128"/>
                <a:cs typeface="Arial Unicode MS" pitchFamily="34" charset="-128"/>
              </a:rPr>
              <a:t>of a particular crop instead of having all crops ripening at the same time.</a:t>
            </a:r>
            <a:br>
              <a:rPr lang="en-US" dirty="0" smtClean="0">
                <a:latin typeface="Arial Unicode MS" pitchFamily="34" charset="-128"/>
                <a:ea typeface="Arial Unicode MS" pitchFamily="34" charset="-128"/>
                <a:cs typeface="Arial Unicode MS" pitchFamily="34" charset="-128"/>
              </a:rPr>
            </a:br>
            <a:endParaRPr lang="en-US" dirty="0" smtClean="0">
              <a:latin typeface="Arial Unicode MS" pitchFamily="34" charset="-128"/>
              <a:ea typeface="Arial Unicode MS" pitchFamily="34" charset="-128"/>
              <a:cs typeface="Arial Unicode MS" pitchFamily="34" charset="-128"/>
            </a:endParaRPr>
          </a:p>
        </p:txBody>
      </p:sp>
      <p:sp>
        <p:nvSpPr>
          <p:cNvPr id="4" name="Titre 1"/>
          <p:cNvSpPr txBox="1">
            <a:spLocks/>
          </p:cNvSpPr>
          <p:nvPr/>
        </p:nvSpPr>
        <p:spPr>
          <a:xfrm>
            <a:off x="0" y="0"/>
            <a:ext cx="8229600" cy="98072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lumMod val="75000"/>
                  </a:schemeClr>
                </a:solidFill>
                <a:effectLst/>
                <a:uLnTx/>
                <a:uFillTx/>
                <a:latin typeface="Arial Unicode MS" pitchFamily="34" charset="-128"/>
                <a:ea typeface="Arial Unicode MS" pitchFamily="34" charset="-128"/>
                <a:cs typeface="Arial Unicode MS" pitchFamily="34" charset="-128"/>
              </a:rPr>
              <a:t>1. c. Succession planting</a:t>
            </a:r>
            <a:endParaRPr kumimoji="0" lang="fr-FR" sz="4000" b="1" i="0" u="none" strike="noStrike" kern="1200" cap="none" spc="0" normalizeH="0" baseline="0" noProof="0" dirty="0">
              <a:ln>
                <a:noFill/>
              </a:ln>
              <a:solidFill>
                <a:schemeClr val="accent6">
                  <a:lumMod val="75000"/>
                </a:schemeClr>
              </a:solidFill>
              <a:effectLst/>
              <a:uLnTx/>
              <a:uFillTx/>
              <a:latin typeface="Arial Unicode MS" pitchFamily="34" charset="-128"/>
              <a:ea typeface="Arial Unicode MS" pitchFamily="34" charset="-128"/>
              <a:cs typeface="Arial Unicode MS" pitchFamily="34" charset="-128"/>
            </a:endParaRPr>
          </a:p>
        </p:txBody>
      </p:sp>
      <p:pic>
        <p:nvPicPr>
          <p:cNvPr id="5" name="Image 4" descr="poster2_6.jpg"/>
          <p:cNvPicPr>
            <a:picLocks noChangeAspect="1"/>
          </p:cNvPicPr>
          <p:nvPr/>
        </p:nvPicPr>
        <p:blipFill>
          <a:blip r:embed="rId3" cstate="print">
            <a:clrChange>
              <a:clrFrom>
                <a:srgbClr val="FFFFFF"/>
              </a:clrFrom>
              <a:clrTo>
                <a:srgbClr val="FFFFFF">
                  <a:alpha val="0"/>
                </a:srgbClr>
              </a:clrTo>
            </a:clrChange>
          </a:blip>
          <a:srcRect l="5781" t="37122" r="8553" b="6629"/>
          <a:stretch>
            <a:fillRect/>
          </a:stretch>
        </p:blipFill>
        <p:spPr>
          <a:xfrm>
            <a:off x="4052006" y="5013176"/>
            <a:ext cx="5091994" cy="158417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68760"/>
            <a:ext cx="9144000" cy="5589240"/>
          </a:xfrm>
        </p:spPr>
        <p:txBody>
          <a:bodyPr>
            <a:normAutofit/>
          </a:bodyPr>
          <a:lstStyle/>
          <a:p>
            <a:r>
              <a:rPr lang="en-US" sz="2800" b="1" dirty="0" smtClean="0">
                <a:latin typeface="Arial Unicode MS" pitchFamily="34" charset="-128"/>
                <a:ea typeface="Arial Unicode MS" pitchFamily="34" charset="-128"/>
                <a:cs typeface="Arial Unicode MS" pitchFamily="34" charset="-128"/>
              </a:rPr>
              <a:t>Good pairing</a:t>
            </a:r>
            <a:r>
              <a:rPr lang="en-US" sz="2800" dirty="0" smtClean="0">
                <a:latin typeface="Arial Unicode MS" pitchFamily="34" charset="-128"/>
                <a:ea typeface="Arial Unicode MS" pitchFamily="34" charset="-128"/>
                <a:cs typeface="Arial Unicode MS" pitchFamily="34" charset="-128"/>
              </a:rPr>
              <a:t>: produces higher yields and plants have a better resistance against pests and diseases.</a:t>
            </a:r>
          </a:p>
          <a:p>
            <a:r>
              <a:rPr lang="en-US" sz="2800" b="1" dirty="0" smtClean="0">
                <a:latin typeface="Arial Unicode MS" pitchFamily="34" charset="-128"/>
                <a:ea typeface="Arial Unicode MS" pitchFamily="34" charset="-128"/>
                <a:cs typeface="Arial Unicode MS" pitchFamily="34" charset="-128"/>
              </a:rPr>
              <a:t>Bad pairing</a:t>
            </a:r>
            <a:r>
              <a:rPr lang="en-US" sz="2800" dirty="0" smtClean="0">
                <a:latin typeface="Arial Unicode MS" pitchFamily="34" charset="-128"/>
                <a:ea typeface="Arial Unicode MS" pitchFamily="34" charset="-128"/>
                <a:cs typeface="Arial Unicode MS" pitchFamily="34" charset="-128"/>
              </a:rPr>
              <a:t>: plants are less vigorous, produce fewer vegetables and are more prone to pests and diseases.</a:t>
            </a:r>
            <a:endParaRPr lang="fr-FR" sz="2800" dirty="0">
              <a:latin typeface="Arial Unicode MS" pitchFamily="34" charset="-128"/>
              <a:ea typeface="Arial Unicode MS" pitchFamily="34" charset="-128"/>
              <a:cs typeface="Arial Unicode MS" pitchFamily="34" charset="-128"/>
            </a:endParaRPr>
          </a:p>
        </p:txBody>
      </p:sp>
      <p:sp>
        <p:nvSpPr>
          <p:cNvPr id="4" name="Titre 1"/>
          <p:cNvSpPr txBox="1">
            <a:spLocks/>
          </p:cNvSpPr>
          <p:nvPr/>
        </p:nvSpPr>
        <p:spPr>
          <a:xfrm>
            <a:off x="0" y="0"/>
            <a:ext cx="9144000" cy="13407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lumMod val="75000"/>
                  </a:schemeClr>
                </a:solidFill>
                <a:effectLst/>
                <a:uLnTx/>
                <a:uFillTx/>
                <a:latin typeface="Arial Unicode MS" pitchFamily="34" charset="-128"/>
                <a:ea typeface="Arial Unicode MS" pitchFamily="34" charset="-128"/>
                <a:cs typeface="Arial Unicode MS" pitchFamily="34" charset="-128"/>
              </a:rPr>
              <a:t>1. d. Companion planting for intercropping</a:t>
            </a:r>
            <a:endParaRPr kumimoji="0" lang="fr-FR" sz="4000" b="1" i="0" u="none" strike="noStrike" kern="1200" cap="none" spc="0" normalizeH="0" baseline="0" noProof="0" dirty="0">
              <a:ln>
                <a:noFill/>
              </a:ln>
              <a:solidFill>
                <a:schemeClr val="accent6">
                  <a:lumMod val="75000"/>
                </a:schemeClr>
              </a:solidFill>
              <a:effectLst/>
              <a:uLnTx/>
              <a:uFillTx/>
              <a:latin typeface="Arial Unicode MS" pitchFamily="34" charset="-128"/>
              <a:ea typeface="Arial Unicode MS" pitchFamily="34" charset="-128"/>
              <a:cs typeface="Arial Unicode MS" pitchFamily="34" charset="-128"/>
            </a:endParaRPr>
          </a:p>
        </p:txBody>
      </p:sp>
      <p:pic>
        <p:nvPicPr>
          <p:cNvPr id="5" name="Image 4" descr="poster2_7.jpg"/>
          <p:cNvPicPr>
            <a:picLocks noChangeAspect="1"/>
          </p:cNvPicPr>
          <p:nvPr/>
        </p:nvPicPr>
        <p:blipFill>
          <a:blip r:embed="rId3" cstate="print"/>
          <a:stretch>
            <a:fillRect/>
          </a:stretch>
        </p:blipFill>
        <p:spPr>
          <a:xfrm>
            <a:off x="845840" y="3217270"/>
            <a:ext cx="7452320" cy="35240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94122"/>
          </a:xfrm>
        </p:spPr>
        <p:txBody>
          <a:bodyPr>
            <a:normAutofit/>
          </a:bodyPr>
          <a:lstStyle/>
          <a:p>
            <a:pPr algn="l"/>
            <a:r>
              <a:rPr lang="en-US" sz="4000" b="1" dirty="0" smtClean="0">
                <a:solidFill>
                  <a:schemeClr val="accent6">
                    <a:lumMod val="75000"/>
                  </a:schemeClr>
                </a:solidFill>
                <a:latin typeface="Arial Unicode MS" pitchFamily="34" charset="-128"/>
                <a:ea typeface="Arial Unicode MS" pitchFamily="34" charset="-128"/>
                <a:cs typeface="Arial Unicode MS" pitchFamily="34" charset="-128"/>
              </a:rPr>
              <a:t>2. Organic pest </a:t>
            </a:r>
            <a:r>
              <a:rPr lang="en-US" sz="4000" b="1" dirty="0" smtClean="0">
                <a:solidFill>
                  <a:schemeClr val="accent6">
                    <a:lumMod val="75000"/>
                  </a:schemeClr>
                </a:solidFill>
                <a:latin typeface="Arial Unicode MS" pitchFamily="34" charset="-128"/>
                <a:ea typeface="Arial Unicode MS" pitchFamily="34" charset="-128"/>
                <a:cs typeface="Arial Unicode MS" pitchFamily="34" charset="-128"/>
              </a:rPr>
              <a:t>control</a:t>
            </a:r>
            <a:endParaRPr lang="fr-FR" sz="40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3" name="Espace réservé du contenu 2"/>
          <p:cNvSpPr>
            <a:spLocks noGrp="1"/>
          </p:cNvSpPr>
          <p:nvPr>
            <p:ph idx="1"/>
          </p:nvPr>
        </p:nvSpPr>
        <p:spPr>
          <a:xfrm>
            <a:off x="0" y="1008018"/>
            <a:ext cx="4499992" cy="2160240"/>
          </a:xfrm>
        </p:spPr>
        <p:txBody>
          <a:bodyPr>
            <a:noAutofit/>
          </a:bodyPr>
          <a:lstStyle/>
          <a:p>
            <a:pPr>
              <a:spcBef>
                <a:spcPts val="0"/>
              </a:spcBef>
              <a:buNone/>
            </a:pPr>
            <a:r>
              <a:rPr lang="en-US" sz="2600" b="1" dirty="0" smtClean="0">
                <a:latin typeface="Arial Unicode MS" pitchFamily="34" charset="-128"/>
                <a:ea typeface="Arial Unicode MS" pitchFamily="34" charset="-128"/>
                <a:cs typeface="Arial Unicode MS" pitchFamily="34" charset="-128"/>
              </a:rPr>
              <a:t>Chemicals </a:t>
            </a:r>
            <a:r>
              <a:rPr lang="en-US" sz="2600" dirty="0" smtClean="0">
                <a:latin typeface="Arial Unicode MS" pitchFamily="34" charset="-128"/>
                <a:ea typeface="Arial Unicode MS" pitchFamily="34" charset="-128"/>
                <a:cs typeface="Arial Unicode MS" pitchFamily="34" charset="-128"/>
              </a:rPr>
              <a:t>can be</a:t>
            </a:r>
            <a:r>
              <a:rPr lang="en-US" sz="2600" b="1" dirty="0" smtClean="0">
                <a:latin typeface="Arial Unicode MS" pitchFamily="34" charset="-128"/>
                <a:ea typeface="Arial Unicode MS" pitchFamily="34" charset="-128"/>
                <a:cs typeface="Arial Unicode MS" pitchFamily="34" charset="-128"/>
              </a:rPr>
              <a:t>:</a:t>
            </a:r>
            <a:endParaRPr lang="en-US" sz="2600" dirty="0" smtClean="0">
              <a:latin typeface="Arial Unicode MS" pitchFamily="34" charset="-128"/>
              <a:ea typeface="Arial Unicode MS" pitchFamily="34" charset="-128"/>
              <a:cs typeface="Arial Unicode MS" pitchFamily="34" charset="-128"/>
            </a:endParaRPr>
          </a:p>
          <a:p>
            <a:pPr>
              <a:spcBef>
                <a:spcPts val="0"/>
              </a:spcBef>
              <a:buFontTx/>
              <a:buChar char="-"/>
            </a:pPr>
            <a:r>
              <a:rPr lang="en-US" sz="2600" dirty="0" smtClean="0">
                <a:latin typeface="Arial Unicode MS" pitchFamily="34" charset="-128"/>
                <a:ea typeface="Arial Unicode MS" pitchFamily="34" charset="-128"/>
                <a:cs typeface="Arial Unicode MS" pitchFamily="34" charset="-128"/>
              </a:rPr>
              <a:t>Expensive</a:t>
            </a:r>
          </a:p>
          <a:p>
            <a:pPr>
              <a:spcBef>
                <a:spcPts val="0"/>
              </a:spcBef>
              <a:buFontTx/>
              <a:buChar char="-"/>
            </a:pPr>
            <a:r>
              <a:rPr lang="en-US" sz="2600" dirty="0" smtClean="0">
                <a:latin typeface="Arial Unicode MS" pitchFamily="34" charset="-128"/>
                <a:ea typeface="Arial Unicode MS" pitchFamily="34" charset="-128"/>
                <a:cs typeface="Arial Unicode MS" pitchFamily="34" charset="-128"/>
              </a:rPr>
              <a:t>Risky to human/animal life </a:t>
            </a:r>
          </a:p>
          <a:p>
            <a:pPr>
              <a:spcBef>
                <a:spcPts val="0"/>
              </a:spcBef>
              <a:buFontTx/>
              <a:buChar char="-"/>
            </a:pPr>
            <a:r>
              <a:rPr lang="en-US" sz="2600" dirty="0" smtClean="0">
                <a:latin typeface="Arial Unicode MS" pitchFamily="34" charset="-128"/>
                <a:ea typeface="Arial Unicode MS" pitchFamily="34" charset="-128"/>
                <a:cs typeface="Arial Unicode MS" pitchFamily="34" charset="-128"/>
              </a:rPr>
              <a:t>Harmful to the environment if misused</a:t>
            </a:r>
          </a:p>
        </p:txBody>
      </p:sp>
      <p:pic>
        <p:nvPicPr>
          <p:cNvPr id="15" name="Image 14" descr="poster2_9.jpg"/>
          <p:cNvPicPr>
            <a:picLocks noChangeAspect="1"/>
          </p:cNvPicPr>
          <p:nvPr/>
        </p:nvPicPr>
        <p:blipFill>
          <a:blip r:embed="rId3" cstate="print">
            <a:clrChange>
              <a:clrFrom>
                <a:srgbClr val="FFFFFF"/>
              </a:clrFrom>
              <a:clrTo>
                <a:srgbClr val="FFFFFF">
                  <a:alpha val="0"/>
                </a:srgbClr>
              </a:clrTo>
            </a:clrChange>
          </a:blip>
          <a:srcRect l="4764" t="14583"/>
          <a:stretch>
            <a:fillRect/>
          </a:stretch>
        </p:blipFill>
        <p:spPr>
          <a:xfrm>
            <a:off x="7308304" y="5013176"/>
            <a:ext cx="1979712" cy="1687072"/>
          </a:xfrm>
          <a:prstGeom prst="rect">
            <a:avLst/>
          </a:prstGeom>
          <a:ln>
            <a:noFill/>
          </a:ln>
        </p:spPr>
      </p:pic>
      <p:sp>
        <p:nvSpPr>
          <p:cNvPr id="6" name="Rectangle 5"/>
          <p:cNvSpPr/>
          <p:nvPr/>
        </p:nvSpPr>
        <p:spPr>
          <a:xfrm>
            <a:off x="4572000" y="1008018"/>
            <a:ext cx="4572000" cy="2492990"/>
          </a:xfrm>
          <a:prstGeom prst="rect">
            <a:avLst/>
          </a:prstGeom>
        </p:spPr>
        <p:txBody>
          <a:bodyPr wrap="square">
            <a:spAutoFit/>
          </a:bodyPr>
          <a:lstStyle/>
          <a:p>
            <a:r>
              <a:rPr lang="en-US" sz="2600" b="1" dirty="0" smtClean="0">
                <a:latin typeface="Arial Unicode MS" pitchFamily="34" charset="-128"/>
                <a:ea typeface="Arial Unicode MS" pitchFamily="34" charset="-128"/>
                <a:cs typeface="Arial Unicode MS" pitchFamily="34" charset="-128"/>
              </a:rPr>
              <a:t>Organic </a:t>
            </a:r>
            <a:r>
              <a:rPr lang="en-US" sz="2600" dirty="0" smtClean="0">
                <a:latin typeface="Arial Unicode MS" pitchFamily="34" charset="-128"/>
                <a:ea typeface="Arial Unicode MS" pitchFamily="34" charset="-128"/>
                <a:cs typeface="Arial Unicode MS" pitchFamily="34" charset="-128"/>
              </a:rPr>
              <a:t>pest/disease control requires:</a:t>
            </a:r>
          </a:p>
          <a:p>
            <a:pPr>
              <a:buFontTx/>
              <a:buChar char="-"/>
            </a:pPr>
            <a:r>
              <a:rPr lang="en-US" sz="2600" dirty="0" smtClean="0">
                <a:latin typeface="Arial Unicode MS" pitchFamily="34" charset="-128"/>
                <a:ea typeface="Arial Unicode MS" pitchFamily="34" charset="-128"/>
                <a:cs typeface="Arial Unicode MS" pitchFamily="34" charset="-128"/>
              </a:rPr>
              <a:t> Good management </a:t>
            </a:r>
          </a:p>
          <a:p>
            <a:pPr>
              <a:buFontTx/>
              <a:buChar char="-"/>
            </a:pPr>
            <a:r>
              <a:rPr lang="en-US" sz="2600" dirty="0" smtClean="0">
                <a:latin typeface="Arial Unicode MS" pitchFamily="34" charset="-128"/>
                <a:ea typeface="Arial Unicode MS" pitchFamily="34" charset="-128"/>
                <a:cs typeface="Arial Unicode MS" pitchFamily="34" charset="-128"/>
              </a:rPr>
              <a:t> Watching out for pests/diseases at an early stage</a:t>
            </a:r>
            <a:endParaRPr lang="fr-FR" sz="2600" dirty="0">
              <a:latin typeface="Arial Unicode MS" pitchFamily="34" charset="-128"/>
              <a:ea typeface="Arial Unicode MS" pitchFamily="34" charset="-128"/>
              <a:cs typeface="Arial Unicode MS" pitchFamily="34" charset="-128"/>
            </a:endParaRPr>
          </a:p>
        </p:txBody>
      </p:sp>
      <p:sp>
        <p:nvSpPr>
          <p:cNvPr id="8" name="ZoneTexte 7"/>
          <p:cNvSpPr txBox="1"/>
          <p:nvPr/>
        </p:nvSpPr>
        <p:spPr>
          <a:xfrm>
            <a:off x="0" y="3573016"/>
            <a:ext cx="5364088" cy="584775"/>
          </a:xfrm>
          <a:prstGeom prst="rect">
            <a:avLst/>
          </a:prstGeom>
          <a:noFill/>
        </p:spPr>
        <p:txBody>
          <a:bodyPr wrap="square" rtlCol="0">
            <a:spAutoFit/>
          </a:bodyPr>
          <a:lstStyle/>
          <a:p>
            <a:r>
              <a:rPr lang="en-US" sz="3200" b="1" dirty="0" smtClean="0">
                <a:solidFill>
                  <a:schemeClr val="accent6">
                    <a:lumMod val="75000"/>
                  </a:schemeClr>
                </a:solidFill>
                <a:latin typeface="Arial Unicode MS" pitchFamily="34" charset="-128"/>
                <a:ea typeface="Arial Unicode MS" pitchFamily="34" charset="-128"/>
                <a:cs typeface="Arial Unicode MS" pitchFamily="34" charset="-128"/>
              </a:rPr>
              <a:t>Tips for organic pest control:</a:t>
            </a:r>
            <a:endParaRPr lang="fr-FR" sz="3200" b="1" dirty="0">
              <a:solidFill>
                <a:schemeClr val="accent6">
                  <a:lumMod val="75000"/>
                </a:schemeClr>
              </a:solidFill>
              <a:latin typeface="Arial Unicode MS" pitchFamily="34" charset="-128"/>
              <a:ea typeface="Arial Unicode MS" pitchFamily="34" charset="-128"/>
              <a:cs typeface="Arial Unicode MS" pitchFamily="34" charset="-128"/>
            </a:endParaRPr>
          </a:p>
        </p:txBody>
      </p:sp>
      <p:grpSp>
        <p:nvGrpSpPr>
          <p:cNvPr id="10" name="Groupe 9"/>
          <p:cNvGrpSpPr/>
          <p:nvPr/>
        </p:nvGrpSpPr>
        <p:grpSpPr>
          <a:xfrm>
            <a:off x="0" y="4422591"/>
            <a:ext cx="3635896" cy="2246769"/>
            <a:chOff x="0" y="4509120"/>
            <a:chExt cx="3635896" cy="2246769"/>
          </a:xfrm>
        </p:grpSpPr>
        <p:pic>
          <p:nvPicPr>
            <p:cNvPr id="11" name="Image 10" descr="poster2_8.jpg"/>
            <p:cNvPicPr>
              <a:picLocks noChangeAspect="1"/>
            </p:cNvPicPr>
            <p:nvPr/>
          </p:nvPicPr>
          <p:blipFill>
            <a:blip r:embed="rId4" cstate="print">
              <a:clrChange>
                <a:clrFrom>
                  <a:srgbClr val="FFFFFF"/>
                </a:clrFrom>
                <a:clrTo>
                  <a:srgbClr val="FFFFFF">
                    <a:alpha val="0"/>
                  </a:srgbClr>
                </a:clrTo>
              </a:clrChange>
            </a:blip>
            <a:srcRect l="10110" t="11673" r="5636" b="8120"/>
            <a:stretch>
              <a:fillRect/>
            </a:stretch>
          </p:blipFill>
          <p:spPr>
            <a:xfrm>
              <a:off x="1835696" y="5099705"/>
              <a:ext cx="1800200" cy="1584176"/>
            </a:xfrm>
            <a:prstGeom prst="rect">
              <a:avLst/>
            </a:prstGeom>
          </p:spPr>
        </p:pic>
        <p:sp>
          <p:nvSpPr>
            <p:cNvPr id="9" name="ZoneTexte 8"/>
            <p:cNvSpPr txBox="1"/>
            <p:nvPr/>
          </p:nvSpPr>
          <p:spPr>
            <a:xfrm>
              <a:off x="0" y="4509120"/>
              <a:ext cx="2843808" cy="2246769"/>
            </a:xfrm>
            <a:prstGeom prst="rect">
              <a:avLst/>
            </a:prstGeom>
            <a:noFill/>
          </p:spPr>
          <p:txBody>
            <a:bodyPr wrap="square" rtlCol="0">
              <a:spAutoFit/>
            </a:bodyPr>
            <a:lstStyle/>
            <a:p>
              <a:r>
                <a:rPr lang="en-US" sz="2800" b="1" dirty="0" smtClean="0">
                  <a:latin typeface="Arial Unicode MS" pitchFamily="34" charset="-128"/>
                  <a:ea typeface="Arial Unicode MS" pitchFamily="34" charset="-128"/>
                  <a:cs typeface="Arial Unicode MS" pitchFamily="34" charset="-128"/>
                </a:rPr>
                <a:t>1.</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Irrigate</a:t>
              </a:r>
              <a:r>
                <a:rPr lang="en-US" sz="2800" dirty="0" smtClean="0">
                  <a:latin typeface="Arial Unicode MS" pitchFamily="34" charset="-128"/>
                  <a:ea typeface="Arial Unicode MS" pitchFamily="34" charset="-128"/>
                  <a:cs typeface="Arial Unicode MS" pitchFamily="34" charset="-128"/>
                </a:rPr>
                <a:t> and add </a:t>
              </a:r>
              <a:r>
                <a:rPr lang="en-US" sz="2800" b="1" dirty="0" smtClean="0">
                  <a:latin typeface="Arial Unicode MS" pitchFamily="34" charset="-128"/>
                  <a:ea typeface="Arial Unicode MS" pitchFamily="34" charset="-128"/>
                  <a:cs typeface="Arial Unicode MS" pitchFamily="34" charset="-128"/>
                </a:rPr>
                <a:t>fertilizer</a:t>
              </a:r>
              <a:r>
                <a:rPr lang="en-US" sz="2800" dirty="0" smtClean="0">
                  <a:latin typeface="Arial Unicode MS" pitchFamily="34" charset="-128"/>
                  <a:ea typeface="Arial Unicode MS" pitchFamily="34" charset="-128"/>
                  <a:cs typeface="Arial Unicode MS" pitchFamily="34" charset="-128"/>
                </a:rPr>
                <a:t> to keep plants </a:t>
              </a:r>
              <a:r>
                <a:rPr lang="en-US" sz="2800" b="1" dirty="0" smtClean="0">
                  <a:latin typeface="Arial Unicode MS" pitchFamily="34" charset="-128"/>
                  <a:ea typeface="Arial Unicode MS" pitchFamily="34" charset="-128"/>
                  <a:cs typeface="Arial Unicode MS" pitchFamily="34" charset="-128"/>
                </a:rPr>
                <a:t>strong and healthy</a:t>
              </a:r>
              <a:endParaRPr lang="fr-FR" sz="2800" b="1" dirty="0">
                <a:latin typeface="Arial Unicode MS" pitchFamily="34" charset="-128"/>
                <a:ea typeface="Arial Unicode MS" pitchFamily="34" charset="-128"/>
                <a:cs typeface="Arial Unicode MS" pitchFamily="34" charset="-128"/>
              </a:endParaRPr>
            </a:p>
          </p:txBody>
        </p:sp>
      </p:grpSp>
      <p:sp>
        <p:nvSpPr>
          <p:cNvPr id="12" name="ZoneTexte 11"/>
          <p:cNvSpPr txBox="1"/>
          <p:nvPr/>
        </p:nvSpPr>
        <p:spPr>
          <a:xfrm>
            <a:off x="3923928" y="4400274"/>
            <a:ext cx="3600400" cy="2246769"/>
          </a:xfrm>
          <a:prstGeom prst="rect">
            <a:avLst/>
          </a:prstGeom>
          <a:noFill/>
        </p:spPr>
        <p:txBody>
          <a:bodyPr wrap="square" rtlCol="0">
            <a:spAutoFit/>
          </a:bodyPr>
          <a:lstStyle/>
          <a:p>
            <a:r>
              <a:rPr lang="en-US" sz="2800" b="1" dirty="0" smtClean="0">
                <a:latin typeface="Arial Unicode MS" pitchFamily="34" charset="-128"/>
                <a:ea typeface="Arial Unicode MS" pitchFamily="34" charset="-128"/>
                <a:cs typeface="Arial Unicode MS" pitchFamily="34" charset="-128"/>
              </a:rPr>
              <a:t>2.</a:t>
            </a:r>
            <a:r>
              <a:rPr lang="en-US" sz="2800" dirty="0" smtClean="0">
                <a:latin typeface="Arial Unicode MS" pitchFamily="34" charset="-128"/>
                <a:ea typeface="Arial Unicode MS" pitchFamily="34" charset="-128"/>
                <a:cs typeface="Arial Unicode MS" pitchFamily="34" charset="-128"/>
              </a:rPr>
              <a:t> </a:t>
            </a:r>
            <a:r>
              <a:rPr lang="en-US" sz="2800" b="1" dirty="0" smtClean="0">
                <a:latin typeface="Arial Unicode MS" pitchFamily="34" charset="-128"/>
                <a:ea typeface="Arial Unicode MS" pitchFamily="34" charset="-128"/>
                <a:cs typeface="Arial Unicode MS" pitchFamily="34" charset="-128"/>
              </a:rPr>
              <a:t>Weed</a:t>
            </a:r>
            <a:r>
              <a:rPr lang="en-US" sz="2800" dirty="0" smtClean="0">
                <a:latin typeface="Arial Unicode MS" pitchFamily="34" charset="-128"/>
                <a:ea typeface="Arial Unicode MS" pitchFamily="34" charset="-128"/>
                <a:cs typeface="Arial Unicode MS" pitchFamily="34" charset="-128"/>
              </a:rPr>
              <a:t> and </a:t>
            </a:r>
            <a:r>
              <a:rPr lang="en-US" sz="2800" b="1" dirty="0" smtClean="0">
                <a:latin typeface="Arial Unicode MS" pitchFamily="34" charset="-128"/>
                <a:ea typeface="Arial Unicode MS" pitchFamily="34" charset="-128"/>
                <a:cs typeface="Arial Unicode MS" pitchFamily="34" charset="-128"/>
              </a:rPr>
              <a:t>cultivate</a:t>
            </a:r>
            <a:r>
              <a:rPr lang="en-US" sz="2800" dirty="0" smtClean="0">
                <a:latin typeface="Arial Unicode MS" pitchFamily="34" charset="-128"/>
                <a:ea typeface="Arial Unicode MS" pitchFamily="34" charset="-128"/>
                <a:cs typeface="Arial Unicode MS" pitchFamily="34" charset="-128"/>
              </a:rPr>
              <a:t> area around plant to improve </a:t>
            </a:r>
            <a:r>
              <a:rPr lang="en-US" sz="2800" b="1" dirty="0" smtClean="0">
                <a:latin typeface="Arial Unicode MS" pitchFamily="34" charset="-128"/>
                <a:ea typeface="Arial Unicode MS" pitchFamily="34" charset="-128"/>
                <a:cs typeface="Arial Unicode MS" pitchFamily="34" charset="-128"/>
              </a:rPr>
              <a:t>drainage</a:t>
            </a:r>
            <a:r>
              <a:rPr lang="en-US" sz="2800" dirty="0" smtClean="0">
                <a:latin typeface="Arial Unicode MS" pitchFamily="34" charset="-128"/>
                <a:ea typeface="Arial Unicode MS" pitchFamily="34" charset="-128"/>
                <a:cs typeface="Arial Unicode MS" pitchFamily="34" charset="-128"/>
              </a:rPr>
              <a:t> and </a:t>
            </a:r>
            <a:r>
              <a:rPr lang="en-US" sz="2800" b="1" dirty="0" smtClean="0">
                <a:latin typeface="Arial Unicode MS" pitchFamily="34" charset="-128"/>
                <a:ea typeface="Arial Unicode MS" pitchFamily="34" charset="-128"/>
                <a:cs typeface="Arial Unicode MS" pitchFamily="34" charset="-128"/>
              </a:rPr>
              <a:t>destroy pests larvae</a:t>
            </a:r>
            <a:endParaRPr lang="fr-FR" sz="2800" b="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rmAutofit/>
          </a:bodyPr>
          <a:lstStyle/>
          <a:p>
            <a:pPr algn="l"/>
            <a:r>
              <a:rPr lang="en-US" sz="4000" b="1" dirty="0" smtClean="0">
                <a:solidFill>
                  <a:schemeClr val="bg1">
                    <a:lumMod val="65000"/>
                  </a:schemeClr>
                </a:solidFill>
                <a:latin typeface="Arial Unicode MS" pitchFamily="34" charset="-128"/>
                <a:ea typeface="Arial Unicode MS" pitchFamily="34" charset="-128"/>
                <a:cs typeface="Arial Unicode MS" pitchFamily="34" charset="-128"/>
              </a:rPr>
              <a:t>2. Organic pest control </a:t>
            </a:r>
            <a:endParaRPr lang="fr-FR" sz="4000" b="1" dirty="0">
              <a:solidFill>
                <a:schemeClr val="bg1">
                  <a:lumMod val="65000"/>
                </a:schemeClr>
              </a:solidFill>
              <a:latin typeface="Arial Unicode MS" pitchFamily="34" charset="-128"/>
              <a:ea typeface="Arial Unicode MS" pitchFamily="34" charset="-128"/>
              <a:cs typeface="Arial Unicode MS" pitchFamily="34" charset="-128"/>
            </a:endParaRPr>
          </a:p>
        </p:txBody>
      </p:sp>
      <p:sp>
        <p:nvSpPr>
          <p:cNvPr id="3" name="Espace réservé du contenu 2"/>
          <p:cNvSpPr>
            <a:spLocks noGrp="1"/>
          </p:cNvSpPr>
          <p:nvPr>
            <p:ph idx="1"/>
          </p:nvPr>
        </p:nvSpPr>
        <p:spPr>
          <a:xfrm>
            <a:off x="2555776" y="1412776"/>
            <a:ext cx="6264696" cy="1008112"/>
          </a:xfrm>
        </p:spPr>
        <p:txBody>
          <a:bodyPr>
            <a:normAutofit/>
          </a:bodyPr>
          <a:lstStyle/>
          <a:p>
            <a:pPr>
              <a:buNone/>
            </a:pPr>
            <a:r>
              <a:rPr lang="en-US" sz="3000" dirty="0" smtClean="0">
                <a:latin typeface="Arial Unicode MS" pitchFamily="34" charset="-128"/>
                <a:ea typeface="Arial Unicode MS" pitchFamily="34" charset="-128"/>
                <a:cs typeface="Arial Unicode MS" pitchFamily="34" charset="-128"/>
              </a:rPr>
              <a:t>3.</a:t>
            </a:r>
            <a:r>
              <a:rPr lang="en-US" sz="2800" dirty="0" smtClean="0">
                <a:latin typeface="Arial Unicode MS" pitchFamily="34" charset="-128"/>
                <a:ea typeface="Arial Unicode MS" pitchFamily="34" charset="-128"/>
                <a:cs typeface="Arial Unicode MS" pitchFamily="34" charset="-128"/>
              </a:rPr>
              <a:t> Regularly </a:t>
            </a:r>
            <a:r>
              <a:rPr lang="en-US" sz="2800" b="1" dirty="0" smtClean="0">
                <a:latin typeface="Arial Unicode MS" pitchFamily="34" charset="-128"/>
                <a:ea typeface="Arial Unicode MS" pitchFamily="34" charset="-128"/>
                <a:cs typeface="Arial Unicode MS" pitchFamily="34" charset="-128"/>
              </a:rPr>
              <a:t>inspect</a:t>
            </a:r>
            <a:r>
              <a:rPr lang="en-US" sz="2800" dirty="0" smtClean="0">
                <a:latin typeface="Arial Unicode MS" pitchFamily="34" charset="-128"/>
                <a:ea typeface="Arial Unicode MS" pitchFamily="34" charset="-128"/>
                <a:cs typeface="Arial Unicode MS" pitchFamily="34" charset="-128"/>
              </a:rPr>
              <a:t> and </a:t>
            </a:r>
            <a:r>
              <a:rPr lang="en-US" sz="2800" b="1" dirty="0" smtClean="0">
                <a:latin typeface="Arial Unicode MS" pitchFamily="34" charset="-128"/>
                <a:ea typeface="Arial Unicode MS" pitchFamily="34" charset="-128"/>
                <a:cs typeface="Arial Unicode MS" pitchFamily="34" charset="-128"/>
              </a:rPr>
              <a:t>remove eggs and larvae</a:t>
            </a:r>
            <a:r>
              <a:rPr lang="en-US" sz="2800" dirty="0" smtClean="0">
                <a:latin typeface="Arial Unicode MS" pitchFamily="34" charset="-128"/>
                <a:ea typeface="Arial Unicode MS" pitchFamily="34" charset="-128"/>
                <a:cs typeface="Arial Unicode MS" pitchFamily="34" charset="-128"/>
              </a:rPr>
              <a:t> of insects from plants </a:t>
            </a:r>
            <a:endParaRPr lang="fr-FR" sz="2800" dirty="0">
              <a:latin typeface="Arial Unicode MS" pitchFamily="34" charset="-128"/>
              <a:ea typeface="Arial Unicode MS" pitchFamily="34" charset="-128"/>
              <a:cs typeface="Arial Unicode MS" pitchFamily="34" charset="-128"/>
            </a:endParaRPr>
          </a:p>
        </p:txBody>
      </p:sp>
      <p:pic>
        <p:nvPicPr>
          <p:cNvPr id="13" name="Image 12" descr="poster2_12.jpg"/>
          <p:cNvPicPr>
            <a:picLocks noChangeAspect="1"/>
          </p:cNvPicPr>
          <p:nvPr/>
        </p:nvPicPr>
        <p:blipFill>
          <a:blip r:embed="rId3" cstate="print">
            <a:clrChange>
              <a:clrFrom>
                <a:srgbClr val="FFFFFF"/>
              </a:clrFrom>
              <a:clrTo>
                <a:srgbClr val="FFFFFF">
                  <a:alpha val="0"/>
                </a:srgbClr>
              </a:clrTo>
            </a:clrChange>
          </a:blip>
          <a:srcRect l="6061" t="8502" r="3030" b="7828"/>
          <a:stretch>
            <a:fillRect/>
          </a:stretch>
        </p:blipFill>
        <p:spPr>
          <a:xfrm>
            <a:off x="207964" y="4672913"/>
            <a:ext cx="2216202" cy="2068455"/>
          </a:xfrm>
          <a:prstGeom prst="rect">
            <a:avLst/>
          </a:prstGeom>
          <a:ln>
            <a:solidFill>
              <a:schemeClr val="bg1"/>
            </a:solidFill>
          </a:ln>
        </p:spPr>
      </p:pic>
      <p:pic>
        <p:nvPicPr>
          <p:cNvPr id="16" name="Image 15" descr="poster2_11.jpg"/>
          <p:cNvPicPr>
            <a:picLocks noChangeAspect="1"/>
          </p:cNvPicPr>
          <p:nvPr/>
        </p:nvPicPr>
        <p:blipFill>
          <a:blip r:embed="rId4" cstate="print">
            <a:clrChange>
              <a:clrFrom>
                <a:srgbClr val="FFFFFF"/>
              </a:clrFrom>
              <a:clrTo>
                <a:srgbClr val="FFFFFF">
                  <a:alpha val="0"/>
                </a:srgbClr>
              </a:clrTo>
            </a:clrChange>
          </a:blip>
          <a:srcRect l="10392" t="10937" b="8855"/>
          <a:stretch>
            <a:fillRect/>
          </a:stretch>
        </p:blipFill>
        <p:spPr>
          <a:xfrm>
            <a:off x="215372" y="2653997"/>
            <a:ext cx="2201387" cy="1872208"/>
          </a:xfrm>
          <a:prstGeom prst="rect">
            <a:avLst/>
          </a:prstGeom>
          <a:ln>
            <a:solidFill>
              <a:schemeClr val="bg1"/>
            </a:solidFill>
          </a:ln>
        </p:spPr>
      </p:pic>
      <p:pic>
        <p:nvPicPr>
          <p:cNvPr id="9" name="Image 8" descr="poster2_10.jpg"/>
          <p:cNvPicPr>
            <a:picLocks noChangeAspect="1"/>
          </p:cNvPicPr>
          <p:nvPr/>
        </p:nvPicPr>
        <p:blipFill>
          <a:blip r:embed="rId5" cstate="print">
            <a:clrChange>
              <a:clrFrom>
                <a:srgbClr val="FFFFFF"/>
              </a:clrFrom>
              <a:clrTo>
                <a:srgbClr val="FFFFFF">
                  <a:alpha val="0"/>
                </a:srgbClr>
              </a:clrTo>
            </a:clrChange>
          </a:blip>
          <a:srcRect l="5589" t="11765" b="14706"/>
          <a:stretch>
            <a:fillRect/>
          </a:stretch>
        </p:blipFill>
        <p:spPr>
          <a:xfrm>
            <a:off x="235945" y="908720"/>
            <a:ext cx="2160240" cy="1598569"/>
          </a:xfrm>
          <a:prstGeom prst="rect">
            <a:avLst/>
          </a:prstGeom>
          <a:ln>
            <a:solidFill>
              <a:schemeClr val="bg1"/>
            </a:solidFill>
          </a:ln>
        </p:spPr>
      </p:pic>
      <p:sp>
        <p:nvSpPr>
          <p:cNvPr id="7" name="Espace réservé du contenu 2"/>
          <p:cNvSpPr txBox="1">
            <a:spLocks/>
          </p:cNvSpPr>
          <p:nvPr/>
        </p:nvSpPr>
        <p:spPr>
          <a:xfrm>
            <a:off x="2555776" y="3032956"/>
            <a:ext cx="5976664" cy="14401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smtClean="0">
                <a:latin typeface="Arial Unicode MS" pitchFamily="34" charset="-128"/>
                <a:ea typeface="Arial Unicode MS" pitchFamily="34" charset="-128"/>
                <a:cs typeface="Arial Unicode MS" pitchFamily="34" charset="-128"/>
              </a:rPr>
              <a:t>4</a:t>
            </a:r>
            <a:r>
              <a:rPr kumimoji="0" lang="en-US" sz="3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n-US" sz="28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Encourage the increase of helpful insects </a:t>
            </a:r>
            <a:r>
              <a:rPr kumimoji="0" lang="en-US" sz="2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(ladybirds, lacewings, spiders, bees)</a:t>
            </a:r>
            <a:endParaRPr kumimoji="0" lang="fr-FR" sz="28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8" name="Espace réservé du contenu 2"/>
          <p:cNvSpPr txBox="1">
            <a:spLocks/>
          </p:cNvSpPr>
          <p:nvPr/>
        </p:nvSpPr>
        <p:spPr>
          <a:xfrm>
            <a:off x="2555776" y="5085184"/>
            <a:ext cx="5904656" cy="11521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smtClean="0">
                <a:latin typeface="Arial Unicode MS" pitchFamily="34" charset="-128"/>
                <a:ea typeface="Arial Unicode MS" pitchFamily="34" charset="-128"/>
                <a:cs typeface="Arial Unicode MS" pitchFamily="34" charset="-128"/>
              </a:rPr>
              <a:t>5</a:t>
            </a:r>
            <a:r>
              <a:rPr kumimoji="0" lang="en-US" sz="3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n-US" sz="2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You can prepare </a:t>
            </a:r>
            <a:r>
              <a:rPr kumimoji="0" lang="en-US" sz="28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home-made organic insecticides</a:t>
            </a:r>
            <a:r>
              <a:rPr kumimoji="0" lang="en-US" sz="2800" b="1"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n-US" sz="28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(see leaflet)</a:t>
            </a:r>
            <a:r>
              <a:rPr kumimoji="0" lang="en-US" sz="2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endParaRPr kumimoji="0" lang="fr-FR" sz="28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2253</Words>
  <Application>Microsoft Office PowerPoint</Application>
  <PresentationFormat>Affichage à l'écran (4:3)</PresentationFormat>
  <Paragraphs>172</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Home Gardening and Nutrition Training Material </vt:lpstr>
      <vt:lpstr>1. Cropping methods</vt:lpstr>
      <vt:lpstr>1. a. Crop rotation </vt:lpstr>
      <vt:lpstr>1. a. Crop rotation </vt:lpstr>
      <vt:lpstr>Diapositive 5</vt:lpstr>
      <vt:lpstr>Diapositive 6</vt:lpstr>
      <vt:lpstr>Diapositive 7</vt:lpstr>
      <vt:lpstr>2. Organic pest control</vt:lpstr>
      <vt:lpstr>2. Organic pest control </vt:lpstr>
      <vt:lpstr>3. Compost making </vt:lpstr>
      <vt:lpstr>3. a. Materials needed </vt:lpstr>
      <vt:lpstr>3. a. Materials needed </vt:lpstr>
      <vt:lpstr>3. b. How to make compost </vt:lpstr>
      <vt:lpstr>3. b. How to make compost</vt:lpstr>
      <vt:lpstr>4. Watering</vt:lpstr>
      <vt:lpstr>Do a simple soil moisture test: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Gardening and Nutrition Training Material </dc:title>
  <dc:creator>Elisabeth Fritz</dc:creator>
  <cp:lastModifiedBy>Zaz</cp:lastModifiedBy>
  <cp:revision>111</cp:revision>
  <dcterms:created xsi:type="dcterms:W3CDTF">2015-07-10T14:37:28Z</dcterms:created>
  <dcterms:modified xsi:type="dcterms:W3CDTF">2015-09-11T14:55:05Z</dcterms:modified>
</cp:coreProperties>
</file>