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4E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81A11-4936-4463-8999-96B5496B58BA}" type="datetimeFigureOut">
              <a:rPr lang="fr-FR" smtClean="0"/>
              <a:pPr/>
              <a:t>11/09/2015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3FD50-3E06-46BD-AC6F-9C68858EFA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organic pest control mixtures can be made from different plant materials from your household.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4F236-0FCD-49EF-88FB-40CAAD838411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other plants you can use for general pesticides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following plants also contain anti-fungal or antibacterial chemicals that you can extract and spray onto crops: chamomile, chives, eucalyptus, garlic, horseradish, marigolds, parsnips, turnips, rhubarb or thyme.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Please note: even though rhubarb stalks are very nutritious, rhubarb leaves can be toxic to humans.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4F236-0FCD-49EF-88FB-40CAAD838411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to make compost tea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 a large cloth bag with 1 part of compost or manure (manure from plant-eating animals).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Tie the bag containing manure or compost to the centre of a thick stick.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4F236-0FCD-49EF-88FB-40CAAD838411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 a container with 3 to 10 parts of clean water and hang the bag across it by the stick so that the bag is completely covered in water.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Stir occasionally for 1 to 3 weeks, until the water is a deep brown colour.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Dilute the tea with water; 1 part of tea to 4 parts of water for soil application and 1 part of tea to 3 parts of water for direct application on plant leaves. 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recommended that you use only cow, sheep and goat manure when making compost tea to prevent diseases.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4F236-0FCD-49EF-88FB-40CAAD838411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Apply compost tea directly to the leaves to give plants a quick shot of nutrients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Compost tea works best when applied in the morning and evening under cool, moist conditions.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Apart from compost tea, manure and compost should still be applied to improve soil fertility.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4F236-0FCD-49EF-88FB-40CAAD838411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Prevention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Pull out weak, infected plants and destroy them away from your garden.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 healthy soil through the use of compost, manure and mulch.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Minimise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insect habitats by clearing debris and weeding regularly.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4F236-0FCD-49EF-88FB-40CAAD838411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Interplant and rotate crops so that pests and diseases do not spread throughout the garden.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Water early so leaves remain dry most of the day. This is helpful as wet leaves encourage insect activity and fungal damage to plants.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4F236-0FCD-49EF-88FB-40CAAD838411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companion plants to mask smells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Herbs and highly aromatic plants such as camphor, mints, lavender, rosemary, sage and other herbs that have spicy/bitter scents, can be used to mask the scent or appearance of crops that are desirable to pests.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4F236-0FCD-49EF-88FB-40CAAD838411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companion plants to trap insects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Plants such as Mustard and Chinese cabbage can act as trap crops and decoys to insects.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 ants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 ants to reduce aphid and scale infestations on trees.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a band of grease to stop ants climbing the trunk.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4F236-0FCD-49EF-88FB-40CAAD838411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en-US" sz="1200" b="1" kern="12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GARLIC SPRAY</a:t>
            </a:r>
            <a:endParaRPr lang="fr-FR" dirty="0" smtClean="0"/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Garlic spray is a general pest deterrent.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INGREDIENTS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 garlic heads</a:t>
            </a:r>
            <a:endParaRPr lang="fr-FR" dirty="0" smtClean="0"/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small hot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chillies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medium onions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DIRECTIONS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Mix all ingredients together, bring to the boil and simmer for 10 minutes.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 it stand overnight then add 2 tablespoons of milk.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Store in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labelled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glass jars. 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by diluting 1 cup of the mixture to 9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litres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water.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Don’t apply this spray on a sunny day, because the oils can cause foliage to burn.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4F236-0FCD-49EF-88FB-40CAAD838411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en-US" sz="1200" b="1" kern="12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Molasses Spray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Molasses spray is a feeding deterrent for chewing insects (caterpillars, grasshoppers, cabbage moths and grubs) on the cabbage family.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INGREDIENTS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tablespoon of molasses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litre of hot water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teaspoon of detergent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Vinegar (optional)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DIRECTIONS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Mix molasses with hot water until the colour of weak tea.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Mix in detergent to help the molasses stick to the leaves.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Spray undiluted to top and under side of the leaves. 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vinegar to this brew to make it more potent.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Molasses is the by-product of beating sugarcane, grapes or sugar beets into sugar.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4F236-0FCD-49EF-88FB-40CAAD838411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en-US" sz="1200" b="1" kern="12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CHAMOMILE TEA Spray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Chamomile tea is a mild fungicide.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INGREDIENTS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chamomile tea bag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Boiling water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DIRECTIONS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 boiling water over a chamomile tea bag.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Leave to soak/steep for ten minutes.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Once cool, use as a spray.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spray is also suitable to give sick plants a lift.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4F236-0FCD-49EF-88FB-40CAAD838411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en-US" sz="1200" b="1" kern="12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Pepper/Garlic Pesticide Spray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Pepper/Garlic pesticide is a general pesticide for control of caterpillars, ants, mites and other insects.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INGREDIENTS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hot green peppers (canned or fresh) 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or 3 cloves garlic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3/4 teaspoon of liquid soap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cups of water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DIRECTIONS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Crush the garlic and pepper together.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the liquid soap and water. Let the mixture stand for 24 hours.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Strain out pulp and spray onto infested plants, making sure to coat both tops and bottoms of leaves.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Natural pest control is less expensive than buying pesticides, and it’s safer for your garden, your family, the natural wildlife and the environment.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4F236-0FCD-49EF-88FB-40CAAD838411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en-US" sz="1200" b="1" kern="12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ONION SPRAY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Onion spray is used to control aphids, spiders and other pests.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INGREDIENTS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cups of onion skins and peels (and/or garlic pieces)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Warm water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DIRECTIONS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 2 cups of onion skins, peels and ends in a container. Garlic pieces can also be added.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 container with warm water. Soak for a few days (up to a week). 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one week, strain or sieve out the onion bits out and store the onion water in spray bottles. 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Spray undiluted on leaves.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you can bury the onion and garlic pieces around plants.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Begin treating for insects as soon as you notice signs of an infestation. The sooner you start the easier it will be to get rid of the insects.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4F236-0FCD-49EF-88FB-40CAAD838411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en-US" sz="1200" b="1" kern="12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Vinegar Spray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Vinegar spray is for cabbage moths and grubs on the cabbage family, caterpillars and sap-sucking insects such as stink bugs, aphids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mealybugs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INGREDIENTS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1/4 vinegar to 3/4 of water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teaspoon of detergent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DIRECTIONS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Mix 1/4 of vinegar with 3/4 of water.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Mix in detergent to help the vinegar to stick to the insects and leaves of the plant.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Spray top and under side of the leaves.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Vinegar can be used undiluted or mixed into a spray.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4F236-0FCD-49EF-88FB-40CAAD838411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en-US" sz="1200" b="1" kern="12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MILK Spray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Milk spray is an anti-fungal spray used for example on Powdery Mildew.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INGREDIENTS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Equal parts full cream milk and water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DIRECTIONS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Mix equal parts full cream milk and water.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Spray plants every 2 days to control fungal diseases on peas, green peppers and pumpkin family. 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Clear garden area of debris and weeds which are breeding places for insects.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4F236-0FCD-49EF-88FB-40CAAD838411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en-US" sz="1200" b="1" kern="12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VEGETABLE OIL SPRAY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Oil spray is for scaled and soft bodied insects such as mites, aphids,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mealybugs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(oil suffocates insects)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INGREDIENTS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tablespoon of dishwashing detergent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cup of vegetable oil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DIRECTIONS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Mix 1 tablespoon of dishwashing detergent and 1 cup of vegetable oil. 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Mix together until it turns white and store in an air tight bottle. 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Dilute 1 to 2 ½ teaspoons of the emulsion to 1 cup of water in a spray bottle. Spray on plants covering all leaf and stem surfaces.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this during mild weather because if it’s hot, it may burn the plant’s leaves.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4F236-0FCD-49EF-88FB-40CAAD838411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11/09/2015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11/09/2015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11/09/2015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11/09/2015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11/09/2015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11/09/2015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11/09/2015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11/09/2015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11/09/2015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11/09/2015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11/09/2015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11/09/2015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Reverse Poster 2</a:t>
            </a:r>
            <a:endParaRPr lang="fr-FR" b="1" dirty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250000"/>
              </a:lnSpc>
              <a:buAutoNum type="arabicPeriod"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Organic pest control remedies</a:t>
            </a:r>
          </a:p>
          <a:p>
            <a:pPr marL="514350" indent="-514350">
              <a:lnSpc>
                <a:spcPct val="250000"/>
              </a:lnSpc>
              <a:buAutoNum type="arabicPeriod"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Compost tea</a:t>
            </a:r>
          </a:p>
          <a:p>
            <a:pPr marL="514350" indent="-514350">
              <a:lnSpc>
                <a:spcPct val="250000"/>
              </a:lnSpc>
              <a:buAutoNum type="arabicPeriod"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pest control hints</a:t>
            </a:r>
            <a:endParaRPr lang="fr-F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Organic pest control remedies</a:t>
            </a:r>
            <a:endParaRPr lang="fr-FR" b="1" dirty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288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following plants also contain 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anti-fungal or antibacterial chemicals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that you can extract and spray onto crops: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1540" y="908720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plants you can use for general pesticides</a:t>
            </a:r>
            <a:endParaRPr lang="fr-FR" sz="28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57" name="Groupe 56"/>
          <p:cNvGrpSpPr/>
          <p:nvPr/>
        </p:nvGrpSpPr>
        <p:grpSpPr>
          <a:xfrm>
            <a:off x="397240" y="2528900"/>
            <a:ext cx="1351652" cy="1404156"/>
            <a:chOff x="397240" y="2528900"/>
            <a:chExt cx="1351652" cy="1404156"/>
          </a:xfrm>
        </p:grpSpPr>
        <p:sp>
          <p:nvSpPr>
            <p:cNvPr id="13" name="Rectangle 12"/>
            <p:cNvSpPr/>
            <p:nvPr/>
          </p:nvSpPr>
          <p:spPr>
            <a:xfrm>
              <a:off x="397240" y="3563724"/>
              <a:ext cx="13516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Chamomile</a:t>
              </a:r>
              <a:endParaRPr lang="fr-FR" dirty="0"/>
            </a:p>
          </p:txBody>
        </p:sp>
        <p:pic>
          <p:nvPicPr>
            <p:cNvPr id="23" name="Image 22" descr="Poster2_Rev_new_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735" t="13198" r="16503" b="14212"/>
            <a:stretch>
              <a:fillRect/>
            </a:stretch>
          </p:blipFill>
          <p:spPr>
            <a:xfrm>
              <a:off x="431540" y="2528900"/>
              <a:ext cx="1283052" cy="100811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grpSp>
        <p:nvGrpSpPr>
          <p:cNvPr id="58" name="Groupe 57"/>
          <p:cNvGrpSpPr/>
          <p:nvPr/>
        </p:nvGrpSpPr>
        <p:grpSpPr>
          <a:xfrm>
            <a:off x="2116084" y="2528900"/>
            <a:ext cx="1310546" cy="1404156"/>
            <a:chOff x="1907704" y="2528900"/>
            <a:chExt cx="1310546" cy="1404156"/>
          </a:xfrm>
        </p:grpSpPr>
        <p:sp>
          <p:nvSpPr>
            <p:cNvPr id="14" name="Rectangle 13"/>
            <p:cNvSpPr/>
            <p:nvPr/>
          </p:nvSpPr>
          <p:spPr>
            <a:xfrm>
              <a:off x="2117984" y="3563724"/>
              <a:ext cx="8899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Chives</a:t>
              </a:r>
              <a:endParaRPr lang="fr-FR" dirty="0"/>
            </a:p>
          </p:txBody>
        </p:sp>
        <p:pic>
          <p:nvPicPr>
            <p:cNvPr id="24" name="Image 23" descr="Poster2_Rev_new_2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646" t="19797" r="16503" b="14212"/>
            <a:stretch>
              <a:fillRect/>
            </a:stretch>
          </p:blipFill>
          <p:spPr>
            <a:xfrm>
              <a:off x="1907704" y="2528900"/>
              <a:ext cx="1310546" cy="100811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grpSp>
        <p:nvGrpSpPr>
          <p:cNvPr id="59" name="Groupe 58"/>
          <p:cNvGrpSpPr/>
          <p:nvPr/>
        </p:nvGrpSpPr>
        <p:grpSpPr>
          <a:xfrm>
            <a:off x="3793822" y="2534044"/>
            <a:ext cx="1396955" cy="1399012"/>
            <a:chOff x="3595698" y="2534044"/>
            <a:chExt cx="1396955" cy="1399012"/>
          </a:xfrm>
        </p:grpSpPr>
        <p:sp>
          <p:nvSpPr>
            <p:cNvPr id="15" name="Rectangle 14"/>
            <p:cNvSpPr/>
            <p:nvPr/>
          </p:nvSpPr>
          <p:spPr>
            <a:xfrm>
              <a:off x="3637585" y="3563724"/>
              <a:ext cx="13131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Eucalyptus</a:t>
              </a:r>
              <a:endParaRPr lang="fr-FR" dirty="0"/>
            </a:p>
          </p:txBody>
        </p:sp>
        <p:pic>
          <p:nvPicPr>
            <p:cNvPr id="25" name="Image 24" descr="Poster2_Rev_new_3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735" t="13198" r="16503" b="20811"/>
            <a:stretch>
              <a:fillRect/>
            </a:stretch>
          </p:blipFill>
          <p:spPr>
            <a:xfrm>
              <a:off x="3595698" y="2534044"/>
              <a:ext cx="1396955" cy="99782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grpSp>
        <p:nvGrpSpPr>
          <p:cNvPr id="60" name="Groupe 59"/>
          <p:cNvGrpSpPr/>
          <p:nvPr/>
        </p:nvGrpSpPr>
        <p:grpSpPr>
          <a:xfrm>
            <a:off x="5557969" y="2495297"/>
            <a:ext cx="1152128" cy="1437759"/>
            <a:chOff x="5508104" y="2495297"/>
            <a:chExt cx="1152128" cy="1437759"/>
          </a:xfrm>
        </p:grpSpPr>
        <p:sp>
          <p:nvSpPr>
            <p:cNvPr id="16" name="Rectangle 15"/>
            <p:cNvSpPr/>
            <p:nvPr/>
          </p:nvSpPr>
          <p:spPr>
            <a:xfrm>
              <a:off x="5580112" y="3563724"/>
              <a:ext cx="10081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Garlic</a:t>
              </a:r>
              <a:endParaRPr lang="fr-FR" dirty="0"/>
            </a:p>
          </p:txBody>
        </p:sp>
        <p:pic>
          <p:nvPicPr>
            <p:cNvPr id="26" name="Image 25" descr="Poster2_Rev_new_4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4558" t="17597" r="26326" b="20811"/>
            <a:stretch>
              <a:fillRect/>
            </a:stretch>
          </p:blipFill>
          <p:spPr>
            <a:xfrm>
              <a:off x="5508104" y="2495297"/>
              <a:ext cx="1152128" cy="107531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grpSp>
        <p:nvGrpSpPr>
          <p:cNvPr id="61" name="Groupe 60"/>
          <p:cNvGrpSpPr/>
          <p:nvPr/>
        </p:nvGrpSpPr>
        <p:grpSpPr>
          <a:xfrm>
            <a:off x="7077289" y="2492896"/>
            <a:ext cx="1728193" cy="1440160"/>
            <a:chOff x="7034673" y="2492896"/>
            <a:chExt cx="1728193" cy="1440160"/>
          </a:xfrm>
        </p:grpSpPr>
        <p:sp>
          <p:nvSpPr>
            <p:cNvPr id="17" name="Rectangle 16"/>
            <p:cNvSpPr/>
            <p:nvPr/>
          </p:nvSpPr>
          <p:spPr>
            <a:xfrm>
              <a:off x="7184471" y="3563724"/>
              <a:ext cx="14285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Horseradish</a:t>
              </a:r>
              <a:endParaRPr lang="fr-FR" dirty="0"/>
            </a:p>
          </p:txBody>
        </p:sp>
        <p:pic>
          <p:nvPicPr>
            <p:cNvPr id="27" name="Image 26" descr="Poster2_Rev_new_5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823" t="13198" r="11592" b="20811"/>
            <a:stretch>
              <a:fillRect/>
            </a:stretch>
          </p:blipFill>
          <p:spPr>
            <a:xfrm>
              <a:off x="7034673" y="2492896"/>
              <a:ext cx="1728193" cy="108012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grpSp>
        <p:nvGrpSpPr>
          <p:cNvPr id="52" name="Groupe 51"/>
          <p:cNvGrpSpPr/>
          <p:nvPr/>
        </p:nvGrpSpPr>
        <p:grpSpPr>
          <a:xfrm>
            <a:off x="395536" y="4185084"/>
            <a:ext cx="1184940" cy="1332148"/>
            <a:chOff x="395536" y="4185084"/>
            <a:chExt cx="1184940" cy="1332148"/>
          </a:xfrm>
        </p:grpSpPr>
        <p:sp>
          <p:nvSpPr>
            <p:cNvPr id="18" name="Rectangle 17"/>
            <p:cNvSpPr/>
            <p:nvPr/>
          </p:nvSpPr>
          <p:spPr>
            <a:xfrm>
              <a:off x="395536" y="5147900"/>
              <a:ext cx="11849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Marigolds</a:t>
              </a:r>
              <a:endParaRPr lang="fr-FR" dirty="0"/>
            </a:p>
          </p:txBody>
        </p:sp>
        <p:pic>
          <p:nvPicPr>
            <p:cNvPr id="28" name="Image 27" descr="Poster2_Rev_new_6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646" t="13198" r="26326" b="14212"/>
            <a:stretch>
              <a:fillRect/>
            </a:stretch>
          </p:blipFill>
          <p:spPr>
            <a:xfrm>
              <a:off x="519954" y="4185084"/>
              <a:ext cx="936104" cy="93610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grpSp>
        <p:nvGrpSpPr>
          <p:cNvPr id="53" name="Groupe 52"/>
          <p:cNvGrpSpPr/>
          <p:nvPr/>
        </p:nvGrpSpPr>
        <p:grpSpPr>
          <a:xfrm>
            <a:off x="2053056" y="4173083"/>
            <a:ext cx="1152128" cy="1344149"/>
            <a:chOff x="2195736" y="4173083"/>
            <a:chExt cx="1152128" cy="1344149"/>
          </a:xfrm>
        </p:grpSpPr>
        <p:sp>
          <p:nvSpPr>
            <p:cNvPr id="19" name="Rectangle 18"/>
            <p:cNvSpPr/>
            <p:nvPr/>
          </p:nvSpPr>
          <p:spPr>
            <a:xfrm>
              <a:off x="2230626" y="5147900"/>
              <a:ext cx="10823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Parsnips</a:t>
              </a:r>
              <a:endParaRPr lang="fr-FR" dirty="0"/>
            </a:p>
          </p:txBody>
        </p:sp>
        <p:pic>
          <p:nvPicPr>
            <p:cNvPr id="29" name="Image 28" descr="Poster2_Rev_new_7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4558" t="19797" r="16503" b="14212"/>
            <a:stretch>
              <a:fillRect/>
            </a:stretch>
          </p:blipFill>
          <p:spPr>
            <a:xfrm>
              <a:off x="2195736" y="4173083"/>
              <a:ext cx="1152128" cy="96010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grpSp>
        <p:nvGrpSpPr>
          <p:cNvPr id="54" name="Groupe 53"/>
          <p:cNvGrpSpPr/>
          <p:nvPr/>
        </p:nvGrpSpPr>
        <p:grpSpPr>
          <a:xfrm>
            <a:off x="3677764" y="4149080"/>
            <a:ext cx="1194226" cy="1368152"/>
            <a:chOff x="3863898" y="4149080"/>
            <a:chExt cx="1194226" cy="1368152"/>
          </a:xfrm>
        </p:grpSpPr>
        <p:sp>
          <p:nvSpPr>
            <p:cNvPr id="20" name="Rectangle 19"/>
            <p:cNvSpPr/>
            <p:nvPr/>
          </p:nvSpPr>
          <p:spPr>
            <a:xfrm>
              <a:off x="3983958" y="5147900"/>
              <a:ext cx="9541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Turnips</a:t>
              </a:r>
              <a:endParaRPr lang="fr-FR" dirty="0"/>
            </a:p>
          </p:txBody>
        </p:sp>
        <p:pic>
          <p:nvPicPr>
            <p:cNvPr id="30" name="Image 29" descr="Poster2_Rev_new_8.jp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646" t="17912" r="26326" b="20811"/>
            <a:stretch>
              <a:fillRect/>
            </a:stretch>
          </p:blipFill>
          <p:spPr>
            <a:xfrm>
              <a:off x="3863898" y="4149080"/>
              <a:ext cx="1194226" cy="100811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grpSp>
        <p:nvGrpSpPr>
          <p:cNvPr id="55" name="Groupe 54"/>
          <p:cNvGrpSpPr/>
          <p:nvPr/>
        </p:nvGrpSpPr>
        <p:grpSpPr>
          <a:xfrm>
            <a:off x="5344570" y="4185084"/>
            <a:ext cx="1404156" cy="1332148"/>
            <a:chOff x="5472100" y="4185084"/>
            <a:chExt cx="1404156" cy="1332148"/>
          </a:xfrm>
        </p:grpSpPr>
        <p:sp>
          <p:nvSpPr>
            <p:cNvPr id="21" name="Rectangle 20"/>
            <p:cNvSpPr/>
            <p:nvPr/>
          </p:nvSpPr>
          <p:spPr>
            <a:xfrm>
              <a:off x="5639416" y="5147900"/>
              <a:ext cx="1069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Rhubarb</a:t>
              </a:r>
              <a:endParaRPr lang="fr-FR" dirty="0"/>
            </a:p>
          </p:txBody>
        </p:sp>
        <p:pic>
          <p:nvPicPr>
            <p:cNvPr id="31" name="Image 30" descr="Poster2_Rev_new_9.jpg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735" t="13198" r="11592" b="20811"/>
            <a:stretch>
              <a:fillRect/>
            </a:stretch>
          </p:blipFill>
          <p:spPr>
            <a:xfrm>
              <a:off x="5472100" y="4185084"/>
              <a:ext cx="1404156" cy="93610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grpSp>
        <p:nvGrpSpPr>
          <p:cNvPr id="56" name="Groupe 55"/>
          <p:cNvGrpSpPr/>
          <p:nvPr/>
        </p:nvGrpSpPr>
        <p:grpSpPr>
          <a:xfrm>
            <a:off x="7221306" y="4187202"/>
            <a:ext cx="1584176" cy="1330030"/>
            <a:chOff x="7164288" y="4187202"/>
            <a:chExt cx="1584176" cy="1330030"/>
          </a:xfrm>
        </p:grpSpPr>
        <p:sp>
          <p:nvSpPr>
            <p:cNvPr id="22" name="Rectangle 21"/>
            <p:cNvSpPr/>
            <p:nvPr/>
          </p:nvSpPr>
          <p:spPr>
            <a:xfrm>
              <a:off x="7511383" y="5147900"/>
              <a:ext cx="8899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Thyme</a:t>
              </a:r>
              <a:endParaRPr lang="fr-FR" dirty="0"/>
            </a:p>
          </p:txBody>
        </p:sp>
        <p:pic>
          <p:nvPicPr>
            <p:cNvPr id="32" name="Image 31" descr="Poster2_Rev_new_10.jpg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823" t="19797" r="6680" b="14212"/>
            <a:stretch>
              <a:fillRect/>
            </a:stretch>
          </p:blipFill>
          <p:spPr>
            <a:xfrm>
              <a:off x="7164288" y="4187202"/>
              <a:ext cx="1584176" cy="93186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grpSp>
        <p:nvGrpSpPr>
          <p:cNvPr id="51" name="Groupe 50"/>
          <p:cNvGrpSpPr/>
          <p:nvPr/>
        </p:nvGrpSpPr>
        <p:grpSpPr>
          <a:xfrm>
            <a:off x="107504" y="5661248"/>
            <a:ext cx="8784976" cy="1063032"/>
            <a:chOff x="107504" y="5661248"/>
            <a:chExt cx="8784976" cy="1063032"/>
          </a:xfrm>
        </p:grpSpPr>
        <p:grpSp>
          <p:nvGrpSpPr>
            <p:cNvPr id="3" name="Groupe 11"/>
            <p:cNvGrpSpPr/>
            <p:nvPr/>
          </p:nvGrpSpPr>
          <p:grpSpPr>
            <a:xfrm>
              <a:off x="107504" y="5661248"/>
              <a:ext cx="8784976" cy="1052736"/>
              <a:chOff x="611560" y="3611925"/>
              <a:chExt cx="8784976" cy="105273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331640" y="3725961"/>
                <a:ext cx="662473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Even though </a:t>
                </a:r>
                <a:r>
                  <a:rPr lang="en-US" sz="2400" b="1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rhubarb stalks are very </a:t>
                </a:r>
                <a:r>
                  <a:rPr lang="en-US" sz="2400" b="1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nutritious</a:t>
                </a:r>
                <a:r>
                  <a:rPr lang="en-US" sz="24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:r>
                  <a:rPr lang="en-US" sz="2400" b="1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rhubarb leaves can be toxic </a:t>
                </a:r>
                <a:r>
                  <a:rPr lang="en-US" sz="24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 humans.</a:t>
                </a:r>
                <a:endParaRPr lang="fr-FR" sz="24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grpSp>
            <p:nvGrpSpPr>
              <p:cNvPr id="6" name="Groupe 5"/>
              <p:cNvGrpSpPr/>
              <p:nvPr/>
            </p:nvGrpSpPr>
            <p:grpSpPr>
              <a:xfrm>
                <a:off x="611560" y="3611925"/>
                <a:ext cx="8784976" cy="1052736"/>
                <a:chOff x="1056780" y="3611925"/>
                <a:chExt cx="8784976" cy="1052736"/>
              </a:xfrm>
            </p:grpSpPr>
            <p:sp>
              <p:nvSpPr>
                <p:cNvPr id="10" name="Triangle isocèle 9"/>
                <p:cNvSpPr/>
                <p:nvPr/>
              </p:nvSpPr>
              <p:spPr>
                <a:xfrm>
                  <a:off x="1128788" y="3845533"/>
                  <a:ext cx="665657" cy="63048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216000" rtlCol="0" anchor="ctr"/>
                <a:lstStyle/>
                <a:p>
                  <a:pPr algn="ctr"/>
                  <a:r>
                    <a:rPr lang="en-US" sz="4000" dirty="0" smtClean="0"/>
                    <a:t>!</a:t>
                  </a:r>
                  <a:endParaRPr lang="fr-FR" sz="4000" dirty="0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1056780" y="3611925"/>
                  <a:ext cx="8784976" cy="1052736"/>
                </a:xfrm>
                <a:prstGeom prst="rect">
                  <a:avLst/>
                </a:prstGeom>
                <a:noFill/>
                <a:ln w="317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pic>
          <p:nvPicPr>
            <p:cNvPr id="33" name="Image 32" descr="Poster2_Rev_new_11.jpg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066" b="503"/>
            <a:stretch>
              <a:fillRect/>
            </a:stretch>
          </p:blipFill>
          <p:spPr>
            <a:xfrm>
              <a:off x="7452320" y="5689725"/>
              <a:ext cx="1356462" cy="103455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Compost tea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193812"/>
            <a:ext cx="45416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to make compost 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tea?</a:t>
            </a:r>
            <a:endParaRPr lang="fr-FR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3688" y="4005064"/>
            <a:ext cx="73803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Fill a large cloth bag 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1 part of compost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 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manure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(manure from plant-eating animals).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3688" y="5517232"/>
            <a:ext cx="73803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Tie the bag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containing manure/compost to the 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centre of a thick stick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42729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is 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manure or compost dissolved in water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908720"/>
            <a:ext cx="39629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“Compost tea”?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84482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Nutrients and micro-organisms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the compost and/or manure remain 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the water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can be used to 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irrigate the garden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 a complement to applying manure and/or compost. 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2" name="Image 11" descr="Poster2_Rev_new_1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72" t="4211" r="16384" b="11565"/>
          <a:stretch>
            <a:fillRect/>
          </a:stretch>
        </p:blipFill>
        <p:spPr>
          <a:xfrm>
            <a:off x="359532" y="3717032"/>
            <a:ext cx="1296144" cy="144016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Image 12" descr="Poster2_Rev_new_1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41" t="8422" r="10234" b="7354"/>
          <a:stretch>
            <a:fillRect/>
          </a:stretch>
        </p:blipFill>
        <p:spPr>
          <a:xfrm>
            <a:off x="323528" y="5301208"/>
            <a:ext cx="1368152" cy="144016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Compost tea</a:t>
            </a:r>
            <a:endParaRPr lang="fr-FR" b="1" dirty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9672" y="3751292"/>
            <a:ext cx="75243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5.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Dilute the tea with water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 1 part of tea to 4 parts of water for soil application and 1 part of tea to 3 parts of water for direct application on plant leaves. 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9672" y="2492896"/>
            <a:ext cx="75243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Stir occasionally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1 to 3 weeks, until the water is a 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deep brown colour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9672" y="5301208"/>
            <a:ext cx="75243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6.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prevent diseases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it is recommended that you use only 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cow, sheep and goat manure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when making compost tea.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9672" y="980728"/>
            <a:ext cx="75243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Fill a container with 3 to 10 parts of 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clean water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hang the bag across it by the stick so that the bag is 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completely covered in water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Image 8" descr="Poster2_Rev_new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321" t="16845" r="14315" b="11565"/>
          <a:stretch>
            <a:fillRect/>
          </a:stretch>
        </p:blipFill>
        <p:spPr>
          <a:xfrm>
            <a:off x="187838" y="836712"/>
            <a:ext cx="1296144" cy="129614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Image 9" descr="Poster2_Rev_new_1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332" t="4211" r="16384"/>
          <a:stretch>
            <a:fillRect/>
          </a:stretch>
        </p:blipFill>
        <p:spPr>
          <a:xfrm>
            <a:off x="329399" y="2276872"/>
            <a:ext cx="1013022" cy="144016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Image 10" descr="Poster2_Rev_new_16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478" b="7354"/>
          <a:stretch>
            <a:fillRect/>
          </a:stretch>
        </p:blipFill>
        <p:spPr>
          <a:xfrm>
            <a:off x="98082" y="3966002"/>
            <a:ext cx="1475656" cy="90315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Image 11" descr="Poster2_Rev_new_17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80" t="12633" r="2074"/>
          <a:stretch>
            <a:fillRect/>
          </a:stretch>
        </p:blipFill>
        <p:spPr>
          <a:xfrm>
            <a:off x="77524" y="5229200"/>
            <a:ext cx="1516772" cy="136815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Compost tea</a:t>
            </a:r>
            <a:endParaRPr lang="fr-FR" b="1" dirty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17170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Compost tea works best when applied in the morning and evening under </a:t>
            </a:r>
            <a:r>
              <a:rPr lang="en-GB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cool, moist conditions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Apart from compost tea, </a:t>
            </a:r>
            <a:r>
              <a:rPr lang="en-GB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manure and compost 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should still be applied </a:t>
            </a:r>
            <a:r>
              <a:rPr lang="en-GB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improve soil fertility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" name="Groupe 11"/>
          <p:cNvGrpSpPr/>
          <p:nvPr/>
        </p:nvGrpSpPr>
        <p:grpSpPr>
          <a:xfrm>
            <a:off x="251520" y="1268760"/>
            <a:ext cx="8533782" cy="1000891"/>
            <a:chOff x="286690" y="908720"/>
            <a:chExt cx="8533782" cy="1000891"/>
          </a:xfrm>
        </p:grpSpPr>
        <p:sp>
          <p:nvSpPr>
            <p:cNvPr id="6" name="Rectangle 5"/>
            <p:cNvSpPr/>
            <p:nvPr/>
          </p:nvSpPr>
          <p:spPr>
            <a:xfrm>
              <a:off x="1403648" y="943890"/>
              <a:ext cx="741682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Apply compost tea </a:t>
              </a:r>
              <a:r>
                <a:rPr lang="en-US" sz="24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directly to the leaves </a:t>
              </a:r>
              <a:r>
                <a:rPr lang="en-US" sz="24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to give plants a quick shot of nutrients.</a:t>
              </a:r>
              <a:endParaRPr lang="fr-F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3" name="Groupe 12"/>
            <p:cNvGrpSpPr/>
            <p:nvPr/>
          </p:nvGrpSpPr>
          <p:grpSpPr>
            <a:xfrm>
              <a:off x="286690" y="908720"/>
              <a:ext cx="8533782" cy="1000891"/>
              <a:chOff x="4642666" y="407242"/>
              <a:chExt cx="8533782" cy="1000891"/>
            </a:xfrm>
          </p:grpSpPr>
          <p:sp>
            <p:nvSpPr>
              <p:cNvPr id="10" name="ZoneTexte 9"/>
              <p:cNvSpPr txBox="1"/>
              <p:nvPr/>
            </p:nvSpPr>
            <p:spPr>
              <a:xfrm>
                <a:off x="4769097" y="946468"/>
                <a:ext cx="3960440" cy="4616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B050"/>
                  </a:buClr>
                  <a:buSzPct val="300000"/>
                  <a:buFont typeface="Wingdings" pitchFamily="2" charset="2"/>
                  <a:buChar char="ü"/>
                </a:pPr>
                <a:r>
                  <a:rPr lang="en-US" sz="24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endParaRPr lang="fr-FR" sz="24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642666" y="407242"/>
                <a:ext cx="8533782" cy="911794"/>
              </a:xfrm>
              <a:prstGeom prst="rect">
                <a:avLst/>
              </a:prstGeom>
              <a:noFill/>
              <a:ln w="317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9" name="Image 8" descr="Poster2_Rev_new_1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61" t="5679" r="6268" b="9136"/>
          <a:stretch>
            <a:fillRect/>
          </a:stretch>
        </p:blipFill>
        <p:spPr>
          <a:xfrm>
            <a:off x="2699792" y="2338593"/>
            <a:ext cx="3744416" cy="267458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Other pest control hints</a:t>
            </a:r>
            <a:endParaRPr lang="fr-FR" b="1" dirty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Image 5" descr="poster2_back_1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301" r="11336" b="14643"/>
          <a:stretch>
            <a:fillRect/>
          </a:stretch>
        </p:blipFill>
        <p:spPr>
          <a:xfrm>
            <a:off x="251520" y="1405560"/>
            <a:ext cx="1872208" cy="151938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Image 6" descr="poster2_back_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161" t="12136" r="14196" b="11003"/>
          <a:stretch>
            <a:fillRect/>
          </a:stretch>
        </p:blipFill>
        <p:spPr>
          <a:xfrm>
            <a:off x="251520" y="3170058"/>
            <a:ext cx="1872208" cy="148216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Image 7" descr="poster2_back_1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161" t="8496" r="17056" b="10598"/>
          <a:stretch>
            <a:fillRect/>
          </a:stretch>
        </p:blipFill>
        <p:spPr>
          <a:xfrm>
            <a:off x="251520" y="4897337"/>
            <a:ext cx="1872208" cy="16280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0" y="83671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a. Prevention</a:t>
            </a:r>
            <a:endParaRPr lang="fr-FR" sz="2800" dirty="0" smtClean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67744" y="5295842"/>
            <a:ext cx="6876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Minimise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insect habitats by 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clearing debris and weeding regularly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67744" y="3495642"/>
            <a:ext cx="6876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Build 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healthy soil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through the use of 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compost, manure and mulch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67744" y="1749754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Pull out 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weak, infected plants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destroy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them 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away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 your garden.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poster2_back_1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441" t="20632" b="30824"/>
          <a:stretch>
            <a:fillRect/>
          </a:stretch>
        </p:blipFill>
        <p:spPr>
          <a:xfrm>
            <a:off x="118150" y="1688904"/>
            <a:ext cx="2787020" cy="1080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7" name="Image 16" descr="poster2_back_1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16" b="6958"/>
          <a:stretch>
            <a:fillRect/>
          </a:stretch>
        </p:blipFill>
        <p:spPr>
          <a:xfrm>
            <a:off x="107504" y="3573016"/>
            <a:ext cx="2808312" cy="195730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Other pest control hints</a:t>
            </a:r>
            <a:endParaRPr lang="fr-FR" b="1" dirty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15816" y="1628800"/>
            <a:ext cx="6228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Interplant and rotate crops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that pests and diseases do not spread throughout the garden.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15816" y="3766840"/>
            <a:ext cx="62281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Water early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leaves remain dry most of the day. </a:t>
            </a:r>
          </a:p>
          <a:p>
            <a:pPr algn="just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This is helpful as 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wet leaves encourage insect activity and fungal damage to plants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Other pest control hints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37321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…and other herbs that have 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spicy/bitter scents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80728"/>
            <a:ext cx="7019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b. Use companion plants to mask smells</a:t>
            </a:r>
            <a:endParaRPr lang="fr-FR" sz="2800" dirty="0" smtClean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77281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mask the scent or appearance of crops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that are desirable to pests, you can use 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herbs and highly aromatic plants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such as:</a:t>
            </a:r>
            <a:endParaRPr lang="fr-FR" sz="2400" dirty="0"/>
          </a:p>
        </p:txBody>
      </p:sp>
      <p:sp>
        <p:nvSpPr>
          <p:cNvPr id="9" name="Rectangle 8"/>
          <p:cNvSpPr/>
          <p:nvPr/>
        </p:nvSpPr>
        <p:spPr>
          <a:xfrm>
            <a:off x="7814707" y="4581128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Sage </a:t>
            </a:r>
            <a:endParaRPr lang="fr-FR" dirty="0"/>
          </a:p>
        </p:txBody>
      </p:sp>
      <p:pic>
        <p:nvPicPr>
          <p:cNvPr id="10" name="Image 9" descr="Poster2_Rev_new_1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37" t="11932" r="16815" b="10513"/>
          <a:stretch>
            <a:fillRect/>
          </a:stretch>
        </p:blipFill>
        <p:spPr>
          <a:xfrm>
            <a:off x="179512" y="3146969"/>
            <a:ext cx="1285066" cy="139215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Image 10" descr="Poster2_Rev_new_2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091" t="23863" r="16815" b="16478"/>
          <a:stretch>
            <a:fillRect/>
          </a:stretch>
        </p:blipFill>
        <p:spPr>
          <a:xfrm>
            <a:off x="1795455" y="3289139"/>
            <a:ext cx="1440160" cy="110781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Image 11" descr="Poster2_Rev_new_2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37" t="11932" r="177" b="16478"/>
          <a:stretch>
            <a:fillRect/>
          </a:stretch>
        </p:blipFill>
        <p:spPr>
          <a:xfrm>
            <a:off x="3566492" y="3266982"/>
            <a:ext cx="1440160" cy="115212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Image 12" descr="Poster2_Rev_new_2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37" t="17898" r="5723" b="16478"/>
          <a:stretch>
            <a:fillRect/>
          </a:stretch>
        </p:blipFill>
        <p:spPr>
          <a:xfrm>
            <a:off x="7452320" y="3248980"/>
            <a:ext cx="1512168" cy="118813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Image 13" descr="Poster2_Rev_new_22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46" t="23863" b="10513"/>
          <a:stretch>
            <a:fillRect/>
          </a:stretch>
        </p:blipFill>
        <p:spPr>
          <a:xfrm>
            <a:off x="5337529" y="3266982"/>
            <a:ext cx="1783913" cy="115212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255223" y="4581128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Camphor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2147486" y="4581128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Mints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3713338" y="4581128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Lavender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5611367" y="458112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Rosemary</a:t>
            </a:r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Other pest control hints</a:t>
            </a:r>
            <a:endParaRPr lang="fr-FR" b="1" dirty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70080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You can use certain plants as 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trap crops and decoys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insects, such as: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47832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Control ants </a:t>
            </a:r>
            <a:r>
              <a:rPr lang="en-GB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reduce aphid and scale infestations 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 trees.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Use a band of grease </a:t>
            </a:r>
            <a:r>
              <a:rPr lang="en-GB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stop ants climbing the trunk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124744"/>
            <a:ext cx="6859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c. Use companion plants to trap insects</a:t>
            </a:r>
            <a:endParaRPr lang="fr-FR" sz="2800" dirty="0" smtClean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0" y="4509120"/>
            <a:ext cx="4067944" cy="936104"/>
            <a:chOff x="0" y="4437112"/>
            <a:chExt cx="4067944" cy="936104"/>
          </a:xfrm>
        </p:grpSpPr>
        <p:sp>
          <p:nvSpPr>
            <p:cNvPr id="10" name="Rectangle 9"/>
            <p:cNvSpPr/>
            <p:nvPr/>
          </p:nvSpPr>
          <p:spPr>
            <a:xfrm>
              <a:off x="0" y="4653136"/>
              <a:ext cx="29225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3. d. Control ants</a:t>
              </a:r>
              <a:endParaRPr lang="fr-FR" sz="2800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2" name="Image 11" descr="Poster2_Rev_new_26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637" t="11932" r="16815" b="10512"/>
            <a:stretch>
              <a:fillRect/>
            </a:stretch>
          </p:blipFill>
          <p:spPr>
            <a:xfrm>
              <a:off x="3203848" y="4437112"/>
              <a:ext cx="864096" cy="93610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grpSp>
        <p:nvGrpSpPr>
          <p:cNvPr id="17" name="Groupe 16"/>
          <p:cNvGrpSpPr/>
          <p:nvPr/>
        </p:nvGrpSpPr>
        <p:grpSpPr>
          <a:xfrm>
            <a:off x="3923928" y="2550190"/>
            <a:ext cx="1980029" cy="1536174"/>
            <a:chOff x="3923928" y="2550190"/>
            <a:chExt cx="1980029" cy="1536174"/>
          </a:xfrm>
        </p:grpSpPr>
        <p:sp>
          <p:nvSpPr>
            <p:cNvPr id="11" name="Rectangle 10"/>
            <p:cNvSpPr/>
            <p:nvPr/>
          </p:nvSpPr>
          <p:spPr>
            <a:xfrm>
              <a:off x="3923928" y="3717032"/>
              <a:ext cx="19800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Chinese </a:t>
              </a:r>
              <a:r>
                <a:rPr lang="en-US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cabbage</a:t>
              </a:r>
              <a:endParaRPr lang="fr-FR" dirty="0"/>
            </a:p>
          </p:txBody>
        </p:sp>
        <p:pic>
          <p:nvPicPr>
            <p:cNvPr id="13" name="Image 12" descr="Poster2_Rev_new_25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7897" b="16478"/>
            <a:stretch>
              <a:fillRect/>
            </a:stretch>
          </p:blipFill>
          <p:spPr>
            <a:xfrm>
              <a:off x="3944794" y="2550190"/>
              <a:ext cx="1938297" cy="118241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grpSp>
        <p:nvGrpSpPr>
          <p:cNvPr id="16" name="Groupe 15"/>
          <p:cNvGrpSpPr/>
          <p:nvPr/>
        </p:nvGrpSpPr>
        <p:grpSpPr>
          <a:xfrm>
            <a:off x="1547664" y="2548516"/>
            <a:ext cx="1728192" cy="1537848"/>
            <a:chOff x="1547664" y="2548516"/>
            <a:chExt cx="1728192" cy="1537848"/>
          </a:xfrm>
        </p:grpSpPr>
        <p:pic>
          <p:nvPicPr>
            <p:cNvPr id="14" name="Image 13" descr="Poster2_Rev_new_24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091" t="23863" b="10513"/>
            <a:stretch>
              <a:fillRect/>
            </a:stretch>
          </p:blipFill>
          <p:spPr>
            <a:xfrm>
              <a:off x="1547664" y="2548516"/>
              <a:ext cx="1728192" cy="118576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5" name="Rectangle 14"/>
            <p:cNvSpPr/>
            <p:nvPr/>
          </p:nvSpPr>
          <p:spPr>
            <a:xfrm>
              <a:off x="1902647" y="3717032"/>
              <a:ext cx="10182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Mustard</a:t>
              </a:r>
              <a:endParaRPr lang="fr-FR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Organic pest control remedies</a:t>
            </a:r>
            <a:endParaRPr lang="fr-FR" b="1" dirty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Espace réservé du contenu 3" descr="poster2_back_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02" t="8151" r="14702" b="8328"/>
          <a:stretch>
            <a:fillRect/>
          </a:stretch>
        </p:blipFill>
        <p:spPr>
          <a:xfrm>
            <a:off x="6948264" y="836712"/>
            <a:ext cx="2016224" cy="201622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0" y="90872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2800" b="1" cap="al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GARLIC SPRAY</a:t>
            </a:r>
            <a:endParaRPr lang="fr-FR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ctr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Garlic spray is a general 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pest deterrent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4290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Directions</a:t>
            </a:r>
            <a:endParaRPr lang="fr-FR" sz="2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just" fontAlgn="ctr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1) Mix all ingredients together, bring to the boil and simmer for 10 minutes.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just" fontAlgn="ctr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2) Let it stand overnight then add 2 tablespoons of milk.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just" fontAlgn="ctr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3) Store in </a:t>
            </a:r>
            <a:r>
              <a:rPr lang="en-US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labelled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glass jars. 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just" fontAlgn="ctr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4) Use by diluting 1 cup of the mixture to 9 </a:t>
            </a:r>
            <a:r>
              <a:rPr lang="en-US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litres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water.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8593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/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Ingredients</a:t>
            </a:r>
            <a:endParaRPr lang="fr-FR" sz="2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ctr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- 10 garlic heads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ctr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- 5 small hot </a:t>
            </a:r>
            <a:r>
              <a:rPr lang="en-US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chillies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ctr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- 3 medium onions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" name="Groupe 21"/>
          <p:cNvGrpSpPr/>
          <p:nvPr/>
        </p:nvGrpSpPr>
        <p:grpSpPr>
          <a:xfrm>
            <a:off x="179512" y="5859687"/>
            <a:ext cx="8820472" cy="830997"/>
            <a:chOff x="179512" y="5859687"/>
            <a:chExt cx="8820472" cy="830997"/>
          </a:xfrm>
        </p:grpSpPr>
        <p:sp>
          <p:nvSpPr>
            <p:cNvPr id="16" name="Rectangle 15"/>
            <p:cNvSpPr/>
            <p:nvPr/>
          </p:nvSpPr>
          <p:spPr>
            <a:xfrm>
              <a:off x="971600" y="5859687"/>
              <a:ext cx="802838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ctr"/>
              <a:r>
                <a:rPr lang="en-US" sz="24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Do not </a:t>
              </a:r>
              <a:r>
                <a:rPr lang="en-US" sz="24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apply this spray on a </a:t>
              </a:r>
              <a:r>
                <a:rPr lang="en-US" sz="24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sunny day</a:t>
              </a:r>
              <a:r>
                <a:rPr lang="en-US" sz="24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as the oils can cause </a:t>
              </a:r>
              <a:r>
                <a:rPr lang="en-US" sz="24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foliage to burn</a:t>
              </a:r>
              <a:r>
                <a:rPr lang="en-US" sz="24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</a:t>
              </a:r>
              <a:endParaRPr lang="fr-F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5" name="Groupe 16"/>
            <p:cNvGrpSpPr/>
            <p:nvPr/>
          </p:nvGrpSpPr>
          <p:grpSpPr>
            <a:xfrm>
              <a:off x="179512" y="5877272"/>
              <a:ext cx="8820472" cy="783957"/>
              <a:chOff x="3363781" y="3744416"/>
              <a:chExt cx="8820472" cy="783957"/>
            </a:xfrm>
          </p:grpSpPr>
          <p:sp>
            <p:nvSpPr>
              <p:cNvPr id="21" name="Triangle isocèle 20"/>
              <p:cNvSpPr/>
              <p:nvPr/>
            </p:nvSpPr>
            <p:spPr>
              <a:xfrm>
                <a:off x="3455368" y="3816424"/>
                <a:ext cx="490884" cy="572305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216000" rtlCol="0" anchor="ctr"/>
              <a:lstStyle/>
              <a:p>
                <a:pPr algn="ctr"/>
                <a:r>
                  <a:rPr lang="en-US" sz="4000" dirty="0" smtClean="0"/>
                  <a:t>!</a:t>
                </a:r>
                <a:endParaRPr lang="fr-FR" sz="400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363781" y="3744416"/>
                <a:ext cx="8820472" cy="783957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Organic pest control remedies</a:t>
            </a:r>
            <a:endParaRPr lang="fr-FR" b="1" dirty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Image 3" descr="poster2_back_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607" r="16797"/>
          <a:stretch>
            <a:fillRect/>
          </a:stretch>
        </p:blipFill>
        <p:spPr>
          <a:xfrm>
            <a:off x="7292373" y="764704"/>
            <a:ext cx="1744124" cy="208823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0" y="1052736"/>
            <a:ext cx="73803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2800" b="1" cap="al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Molasses Spray</a:t>
            </a:r>
            <a:endParaRPr lang="fr-FR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ctr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Molasses spray is a 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feeding deterrent for chewing insects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(caterpillars, grasshoppers, cabbage moths and grubs) on the 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cabbage family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72514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Directions</a:t>
            </a:r>
            <a:endParaRPr lang="fr-FR" sz="2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ctr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1) Mix molasses with hot water until the colour of weak tea.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ctr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2) Mix in detergent to help the molasses stick to the leaves.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ctr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3) Spray undiluted to top and under side of the leaves. 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ctr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4) Add vinegar to this brew to make it more potent.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" name="Groupe 10"/>
          <p:cNvGrpSpPr/>
          <p:nvPr/>
        </p:nvGrpSpPr>
        <p:grpSpPr>
          <a:xfrm>
            <a:off x="0" y="3068960"/>
            <a:ext cx="8460432" cy="1200329"/>
            <a:chOff x="0" y="2588711"/>
            <a:chExt cx="8460432" cy="1200329"/>
          </a:xfrm>
        </p:grpSpPr>
        <p:sp>
          <p:nvSpPr>
            <p:cNvPr id="7" name="Rectangle 6"/>
            <p:cNvSpPr/>
            <p:nvPr/>
          </p:nvSpPr>
          <p:spPr>
            <a:xfrm>
              <a:off x="0" y="2588711"/>
              <a:ext cx="4572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ctr"/>
              <a:r>
                <a:rPr lang="en-US" sz="24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Ingredients</a:t>
              </a:r>
              <a:endParaRPr lang="fr-F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fontAlgn="ctr"/>
              <a:r>
                <a:rPr lang="en-US" sz="24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- 1 tablespoon of molasses</a:t>
              </a:r>
              <a:endParaRPr lang="fr-F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fontAlgn="ctr"/>
              <a:r>
                <a:rPr lang="en-US" sz="24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- 1 litre of hot water</a:t>
              </a:r>
              <a:endParaRPr lang="fr-F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88432" y="2958043"/>
              <a:ext cx="4572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ctr"/>
              <a:r>
                <a:rPr lang="en-US" sz="24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- 1 teaspoon of detergent</a:t>
              </a:r>
              <a:endParaRPr lang="fr-F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fontAlgn="ctr"/>
              <a:r>
                <a:rPr lang="en-US" sz="24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- Vinegar (optional)</a:t>
              </a:r>
              <a:endParaRPr lang="fr-F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Organic pest control remedies</a:t>
            </a:r>
            <a:endParaRPr lang="fr-FR" b="1" dirty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Image 3" descr="poster2_back_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949" b="7530"/>
          <a:stretch>
            <a:fillRect/>
          </a:stretch>
        </p:blipFill>
        <p:spPr>
          <a:xfrm>
            <a:off x="6444208" y="836712"/>
            <a:ext cx="2555776" cy="180429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0" y="1024280"/>
            <a:ext cx="60841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2800" b="1" cap="al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CHAMOMILE TEA Spray</a:t>
            </a:r>
            <a:endParaRPr lang="fr-FR" sz="28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ctr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Chamomile tea is a mild fungicide.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1328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/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Ingredients</a:t>
            </a:r>
            <a:endParaRPr lang="fr-FR" sz="2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ctr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- 1 chamomile tea bag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ctr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Boiling water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57301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Directions</a:t>
            </a:r>
            <a:endParaRPr lang="fr-FR" sz="2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fontAlgn="ctr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1) Pour boiling water over a chamomile tea bag.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fontAlgn="ctr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2) Leave to soak/steep for ten minutes.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fontAlgn="ctr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3) Once cool, use as a spray.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" name="Groupe 16"/>
          <p:cNvGrpSpPr/>
          <p:nvPr/>
        </p:nvGrpSpPr>
        <p:grpSpPr>
          <a:xfrm>
            <a:off x="539552" y="5661248"/>
            <a:ext cx="8064896" cy="821705"/>
            <a:chOff x="539552" y="5445224"/>
            <a:chExt cx="8064896" cy="821705"/>
          </a:xfrm>
        </p:grpSpPr>
        <p:sp>
          <p:nvSpPr>
            <p:cNvPr id="12" name="Rectangle 11"/>
            <p:cNvSpPr/>
            <p:nvPr/>
          </p:nvSpPr>
          <p:spPr>
            <a:xfrm>
              <a:off x="1691680" y="5536485"/>
              <a:ext cx="691276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ctr"/>
              <a:r>
                <a:rPr lang="en-US" sz="24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This spray is also suitable </a:t>
              </a:r>
              <a:r>
                <a:rPr lang="en-US" sz="24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to give sick plants a lift</a:t>
              </a:r>
              <a:r>
                <a:rPr lang="en-US" sz="24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</a:t>
              </a:r>
              <a:endParaRPr lang="fr-F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5" name="Groupe 12"/>
            <p:cNvGrpSpPr/>
            <p:nvPr/>
          </p:nvGrpSpPr>
          <p:grpSpPr>
            <a:xfrm>
              <a:off x="539552" y="5445224"/>
              <a:ext cx="8064896" cy="821705"/>
              <a:chOff x="4644008" y="171055"/>
              <a:chExt cx="8064896" cy="821705"/>
            </a:xfrm>
          </p:grpSpPr>
          <p:sp>
            <p:nvSpPr>
              <p:cNvPr id="14" name="ZoneTexte 13"/>
              <p:cNvSpPr txBox="1"/>
              <p:nvPr/>
            </p:nvSpPr>
            <p:spPr>
              <a:xfrm>
                <a:off x="4860032" y="531095"/>
                <a:ext cx="3960440" cy="4616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B050"/>
                  </a:buClr>
                  <a:buSzPct val="300000"/>
                  <a:buFont typeface="Wingdings" pitchFamily="2" charset="2"/>
                  <a:buChar char="ü"/>
                </a:pPr>
                <a:r>
                  <a:rPr lang="en-US" sz="24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endParaRPr lang="fr-FR" sz="24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644008" y="171055"/>
                <a:ext cx="8064896" cy="648072"/>
              </a:xfrm>
              <a:prstGeom prst="rect">
                <a:avLst/>
              </a:prstGeom>
              <a:noFill/>
              <a:ln w="317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Organic pest control remedies</a:t>
            </a:r>
            <a:endParaRPr lang="fr-FR" b="1" dirty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Image 3" descr="poster2_back_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561" t="14915" r="13885" b="7530"/>
          <a:stretch>
            <a:fillRect/>
          </a:stretch>
        </p:blipFill>
        <p:spPr>
          <a:xfrm>
            <a:off x="7236296" y="764704"/>
            <a:ext cx="1800200" cy="18002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764704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2800" b="1" cap="al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Pepper/Garlic Pesticide Spray</a:t>
            </a:r>
            <a:endParaRPr lang="fr-FR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ctr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Pepper/Garlic pesticide is a general pesticide for </a:t>
            </a:r>
          </a:p>
          <a:p>
            <a:pPr fontAlgn="ctr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control of caterpillars, ants, mites and other insects.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520261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Directions</a:t>
            </a:r>
            <a:endParaRPr lang="fr-FR" sz="2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fontAlgn="ctr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1) Crush the garlic and pepper together.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fontAlgn="ctr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2) Add the liquid soap and water. Let the mixture stand for 24hrs.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fontAlgn="ctr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3) Strain out pulp and spray onto infested plants, making sure to coat both tops and bottoms of leaves.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" name="Groupe 10"/>
          <p:cNvGrpSpPr/>
          <p:nvPr/>
        </p:nvGrpSpPr>
        <p:grpSpPr>
          <a:xfrm>
            <a:off x="0" y="1988840"/>
            <a:ext cx="6300192" cy="1569660"/>
            <a:chOff x="0" y="1979549"/>
            <a:chExt cx="6300192" cy="1569660"/>
          </a:xfrm>
        </p:grpSpPr>
        <p:sp>
          <p:nvSpPr>
            <p:cNvPr id="9" name="Rectangle 8"/>
            <p:cNvSpPr/>
            <p:nvPr/>
          </p:nvSpPr>
          <p:spPr>
            <a:xfrm>
              <a:off x="0" y="1979549"/>
              <a:ext cx="399593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ctr"/>
              <a:r>
                <a:rPr lang="en-US" sz="24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Ingredients</a:t>
              </a:r>
              <a:endParaRPr lang="fr-F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fontAlgn="ctr"/>
              <a:r>
                <a:rPr lang="en-US" sz="24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- 3 hot green peppers (canned or fresh) </a:t>
              </a:r>
              <a:endParaRPr lang="fr-F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fontAlgn="ctr"/>
              <a:r>
                <a:rPr lang="en-US" sz="24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- 2 or 3 cloves garlic</a:t>
              </a:r>
              <a:endParaRPr lang="fr-F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03848" y="2348880"/>
              <a:ext cx="309634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ctr"/>
              <a:r>
                <a:rPr lang="en-US" sz="24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- ¾ teaspoon of liquid soap</a:t>
              </a:r>
              <a:endParaRPr lang="fr-F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fontAlgn="ctr"/>
              <a:r>
                <a:rPr lang="en-US" sz="24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- 3 cups of water</a:t>
              </a:r>
              <a:endParaRPr lang="fr-F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5" name="Groupe 17"/>
          <p:cNvGrpSpPr/>
          <p:nvPr/>
        </p:nvGrpSpPr>
        <p:grpSpPr>
          <a:xfrm>
            <a:off x="142674" y="5554070"/>
            <a:ext cx="8784976" cy="1200329"/>
            <a:chOff x="179512" y="5589240"/>
            <a:chExt cx="8784976" cy="1200329"/>
          </a:xfrm>
        </p:grpSpPr>
        <p:sp>
          <p:nvSpPr>
            <p:cNvPr id="12" name="Rectangle 11"/>
            <p:cNvSpPr/>
            <p:nvPr/>
          </p:nvSpPr>
          <p:spPr>
            <a:xfrm>
              <a:off x="899592" y="5589240"/>
              <a:ext cx="799288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ctr"/>
              <a:r>
                <a:rPr lang="en-US" sz="24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Natural pest control is less expensive than buying pesticides</a:t>
              </a:r>
              <a:r>
                <a:rPr lang="en-US" sz="24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, and it’s </a:t>
              </a:r>
              <a:r>
                <a:rPr lang="en-US" sz="24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safer</a:t>
              </a:r>
              <a:r>
                <a:rPr lang="en-US" sz="24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for your garden, your family, the natural wildlife and the environment.</a:t>
              </a:r>
              <a:endParaRPr lang="fr-F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6" name="Groupe 12"/>
            <p:cNvGrpSpPr/>
            <p:nvPr/>
          </p:nvGrpSpPr>
          <p:grpSpPr>
            <a:xfrm>
              <a:off x="179512" y="5590908"/>
              <a:ext cx="8784976" cy="1196752"/>
              <a:chOff x="4283968" y="100715"/>
              <a:chExt cx="8784976" cy="1196752"/>
            </a:xfrm>
          </p:grpSpPr>
          <p:sp>
            <p:nvSpPr>
              <p:cNvPr id="16" name="ZoneTexte 15"/>
              <p:cNvSpPr txBox="1"/>
              <p:nvPr/>
            </p:nvSpPr>
            <p:spPr>
              <a:xfrm>
                <a:off x="4283968" y="717502"/>
                <a:ext cx="3960440" cy="4616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B050"/>
                  </a:buClr>
                  <a:buSzPct val="300000"/>
                  <a:buFont typeface="Wingdings" pitchFamily="2" charset="2"/>
                  <a:buChar char="ü"/>
                </a:pPr>
                <a:r>
                  <a:rPr lang="en-US" sz="24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endParaRPr lang="fr-FR" sz="24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355976" y="100715"/>
                <a:ext cx="8712968" cy="1196752"/>
              </a:xfrm>
              <a:prstGeom prst="rect">
                <a:avLst/>
              </a:prstGeom>
              <a:noFill/>
              <a:ln w="317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Organic pest control remedies</a:t>
            </a:r>
            <a:endParaRPr lang="fr-FR" b="1" dirty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Image 3" descr="poster2_back_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64" t="2983" r="11754"/>
          <a:stretch>
            <a:fillRect/>
          </a:stretch>
        </p:blipFill>
        <p:spPr>
          <a:xfrm>
            <a:off x="7507184" y="692696"/>
            <a:ext cx="1512168" cy="153694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673236"/>
            <a:ext cx="644420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2800" b="1" cap="al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ONION SPRAY</a:t>
            </a:r>
            <a:endParaRPr lang="fr-FR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ctr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Onion spray is used to control aphids, spiders and other pests.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911584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Directions</a:t>
            </a:r>
            <a:endParaRPr lang="fr-FR" sz="2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fontAlgn="ctr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1) Collect 2 cups of onion skins, peels and ends in a container. Garlic pieces can also be added.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fontAlgn="ctr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2) Fill container with warm water. Soak for a few days/a week. 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fontAlgn="ctr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3) After one week, strain or sieve out the onion bits out and store the onion water in spray bottles. Spray undiluted on leaves.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fontAlgn="ctr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 you can bury the onion and garlic pieces around plants.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" name="Groupe 16"/>
          <p:cNvGrpSpPr/>
          <p:nvPr/>
        </p:nvGrpSpPr>
        <p:grpSpPr>
          <a:xfrm>
            <a:off x="142674" y="5587331"/>
            <a:ext cx="8784976" cy="1201735"/>
            <a:chOff x="142674" y="5587331"/>
            <a:chExt cx="8784976" cy="1201735"/>
          </a:xfrm>
        </p:grpSpPr>
        <p:sp>
          <p:nvSpPr>
            <p:cNvPr id="9" name="Rectangle 8"/>
            <p:cNvSpPr/>
            <p:nvPr/>
          </p:nvSpPr>
          <p:spPr>
            <a:xfrm>
              <a:off x="1043608" y="5587331"/>
              <a:ext cx="784887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ctr"/>
              <a:r>
                <a:rPr lang="en-US" sz="24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Begin treating for insects </a:t>
              </a:r>
              <a:r>
                <a:rPr lang="en-US" sz="24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as soon as you notice signs of an infestation</a:t>
              </a:r>
              <a:r>
                <a:rPr lang="en-US" sz="24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 The sooner you start the easier it will be to get rid of the insects.</a:t>
              </a:r>
              <a:endParaRPr lang="fr-F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5" name="Groupe 12"/>
            <p:cNvGrpSpPr/>
            <p:nvPr/>
          </p:nvGrpSpPr>
          <p:grpSpPr>
            <a:xfrm>
              <a:off x="142674" y="5592314"/>
              <a:ext cx="8784976" cy="1196752"/>
              <a:chOff x="4283968" y="137291"/>
              <a:chExt cx="8784976" cy="1196752"/>
            </a:xfrm>
          </p:grpSpPr>
          <p:sp>
            <p:nvSpPr>
              <p:cNvPr id="13" name="ZoneTexte 12"/>
              <p:cNvSpPr txBox="1"/>
              <p:nvPr/>
            </p:nvSpPr>
            <p:spPr>
              <a:xfrm>
                <a:off x="4283968" y="717502"/>
                <a:ext cx="3960440" cy="4616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B050"/>
                  </a:buClr>
                  <a:buSzPct val="300000"/>
                  <a:buFont typeface="Wingdings" pitchFamily="2" charset="2"/>
                  <a:buChar char="ü"/>
                </a:pPr>
                <a:r>
                  <a:rPr lang="en-US" sz="24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endParaRPr lang="fr-FR" sz="24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355976" y="137291"/>
                <a:ext cx="8712968" cy="1196752"/>
              </a:xfrm>
              <a:prstGeom prst="rect">
                <a:avLst/>
              </a:prstGeom>
              <a:noFill/>
              <a:ln w="317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0" name="Groupe 15"/>
          <p:cNvGrpSpPr/>
          <p:nvPr/>
        </p:nvGrpSpPr>
        <p:grpSpPr>
          <a:xfrm>
            <a:off x="0" y="1816055"/>
            <a:ext cx="7596336" cy="1210514"/>
            <a:chOff x="0" y="1700808"/>
            <a:chExt cx="7596336" cy="1210514"/>
          </a:xfrm>
        </p:grpSpPr>
        <p:sp>
          <p:nvSpPr>
            <p:cNvPr id="8" name="Rectangle 7"/>
            <p:cNvSpPr/>
            <p:nvPr/>
          </p:nvSpPr>
          <p:spPr>
            <a:xfrm>
              <a:off x="0" y="1700808"/>
              <a:ext cx="759633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ctr"/>
              <a:r>
                <a:rPr lang="en-US" sz="24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Ingredients</a:t>
              </a:r>
              <a:endParaRPr lang="fr-F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fontAlgn="ctr"/>
              <a:r>
                <a:rPr lang="en-US" sz="24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- 2 cups of onion skins and peels (and/or garlic pieces)</a:t>
              </a:r>
              <a:endParaRPr lang="fr-F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2449657"/>
              <a:ext cx="20313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/>
              <a:r>
                <a:rPr lang="en-US" sz="24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- Warm water</a:t>
              </a:r>
              <a:endParaRPr lang="fr-F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Organic pest control remedies</a:t>
            </a:r>
            <a:endParaRPr lang="fr-FR" b="1" dirty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Image 3" descr="poster2_back_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89" t="2278" r="11879" b="6595"/>
          <a:stretch>
            <a:fillRect/>
          </a:stretch>
        </p:blipFill>
        <p:spPr>
          <a:xfrm>
            <a:off x="7668344" y="764704"/>
            <a:ext cx="1296144" cy="28803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Image 4" descr="poster2_back_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674" t="10862" r="11958" b="7674"/>
          <a:stretch>
            <a:fillRect/>
          </a:stretch>
        </p:blipFill>
        <p:spPr>
          <a:xfrm>
            <a:off x="8412427" y="6002869"/>
            <a:ext cx="408045" cy="612068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0" y="908720"/>
            <a:ext cx="73803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2800" b="1" cap="al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Vinegar Spray</a:t>
            </a:r>
            <a:endParaRPr lang="fr-FR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 fontAlgn="ctr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Vinegar spray is for cabbage moths and grubs on the cabbage family, caterpillars and sap-sucking insects such as stink bugs, aphids and </a:t>
            </a:r>
            <a:r>
              <a:rPr lang="en-US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mealybugs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78904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Directions</a:t>
            </a:r>
            <a:endParaRPr lang="fr-FR" sz="2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fontAlgn="ctr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1) Mix 1/4 of vinegar with 3/4 of water.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fontAlgn="ctr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2) Mix in detergent to help the vinegar to stick to the insects and leaves of the plant.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fontAlgn="ctr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3) Spray top and under side of the leaves.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5649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/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Ingredients</a:t>
            </a:r>
            <a:endParaRPr lang="fr-FR" sz="2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ctr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¼ of vinegar to ¾ of water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ctr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- 1 teaspoon of detergent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" name="Groupe 12"/>
          <p:cNvGrpSpPr/>
          <p:nvPr/>
        </p:nvGrpSpPr>
        <p:grpSpPr>
          <a:xfrm>
            <a:off x="214682" y="5949280"/>
            <a:ext cx="8712968" cy="864096"/>
            <a:chOff x="214682" y="6093296"/>
            <a:chExt cx="8712968" cy="864096"/>
          </a:xfrm>
        </p:grpSpPr>
        <p:sp>
          <p:nvSpPr>
            <p:cNvPr id="9" name="Rectangle 8"/>
            <p:cNvSpPr/>
            <p:nvPr/>
          </p:nvSpPr>
          <p:spPr>
            <a:xfrm>
              <a:off x="1043608" y="6188442"/>
              <a:ext cx="741682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ctr"/>
              <a:r>
                <a:rPr lang="en-US" sz="24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Vinegar can be used undiluted or mixed into a spray.</a:t>
              </a:r>
              <a:endParaRPr lang="fr-F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0" name="Groupe 12"/>
            <p:cNvGrpSpPr/>
            <p:nvPr/>
          </p:nvGrpSpPr>
          <p:grpSpPr>
            <a:xfrm>
              <a:off x="214682" y="6093296"/>
              <a:ext cx="8712968" cy="864096"/>
              <a:chOff x="4355976" y="638273"/>
              <a:chExt cx="8712968" cy="864096"/>
            </a:xfrm>
          </p:grpSpPr>
          <p:sp>
            <p:nvSpPr>
              <p:cNvPr id="11" name="ZoneTexte 10"/>
              <p:cNvSpPr txBox="1"/>
              <p:nvPr/>
            </p:nvSpPr>
            <p:spPr>
              <a:xfrm>
                <a:off x="4392814" y="1040704"/>
                <a:ext cx="3960440" cy="4616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B050"/>
                  </a:buClr>
                  <a:buSzPct val="300000"/>
                  <a:buFont typeface="Wingdings" pitchFamily="2" charset="2"/>
                  <a:buChar char="ü"/>
                </a:pPr>
                <a:r>
                  <a:rPr lang="en-US" sz="24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endParaRPr lang="fr-FR" sz="24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355976" y="638273"/>
                <a:ext cx="8712968" cy="695770"/>
              </a:xfrm>
              <a:prstGeom prst="rect">
                <a:avLst/>
              </a:prstGeom>
              <a:noFill/>
              <a:ln w="317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Organic pest control remedies</a:t>
            </a:r>
            <a:endParaRPr lang="fr-FR" b="1" dirty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Image 4" descr="poster2_back_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96" t="12553" r="13738" b="12129"/>
          <a:stretch>
            <a:fillRect/>
          </a:stretch>
        </p:blipFill>
        <p:spPr>
          <a:xfrm>
            <a:off x="7164288" y="764704"/>
            <a:ext cx="1800200" cy="216024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0" y="908720"/>
            <a:ext cx="70922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2800" b="1" cap="al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MILK Spray</a:t>
            </a:r>
            <a:endParaRPr lang="fr-FR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ctr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Milk spray is an anti-fungal spray used for example on Powdery Mildew.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57301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Directions</a:t>
            </a:r>
            <a:endParaRPr lang="fr-FR" sz="2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fontAlgn="ctr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1) Mix equal parts full cream milk and water.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fontAlgn="ctr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2) Spray plants every 2 days to control fungal diseases on peas, green peppers and pumpkin family. 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420888"/>
            <a:ext cx="5652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Ingredients</a:t>
            </a:r>
            <a:endParaRPr lang="fr-FR" sz="2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ctr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Equal parts full cream milk and water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" name="Groupe 16"/>
          <p:cNvGrpSpPr/>
          <p:nvPr/>
        </p:nvGrpSpPr>
        <p:grpSpPr>
          <a:xfrm>
            <a:off x="214682" y="5624410"/>
            <a:ext cx="8533782" cy="1002559"/>
            <a:chOff x="214682" y="5768426"/>
            <a:chExt cx="8533782" cy="1002559"/>
          </a:xfrm>
        </p:grpSpPr>
        <p:sp>
          <p:nvSpPr>
            <p:cNvPr id="11" name="Rectangle 10"/>
            <p:cNvSpPr/>
            <p:nvPr/>
          </p:nvSpPr>
          <p:spPr>
            <a:xfrm>
              <a:off x="1115616" y="5805264"/>
              <a:ext cx="763284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ctr"/>
              <a:r>
                <a:rPr lang="en-US" sz="24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Clear garden area </a:t>
              </a:r>
              <a:r>
                <a:rPr lang="en-US" sz="24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of debris and weeds which are breeding places for insects.</a:t>
              </a:r>
              <a:endParaRPr lang="fr-F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4" name="Groupe 12"/>
            <p:cNvGrpSpPr/>
            <p:nvPr/>
          </p:nvGrpSpPr>
          <p:grpSpPr>
            <a:xfrm>
              <a:off x="214682" y="5768426"/>
              <a:ext cx="8533782" cy="1002559"/>
              <a:chOff x="4355976" y="457419"/>
              <a:chExt cx="8533782" cy="1002559"/>
            </a:xfrm>
          </p:grpSpPr>
          <p:sp>
            <p:nvSpPr>
              <p:cNvPr id="15" name="ZoneTexte 14"/>
              <p:cNvSpPr txBox="1"/>
              <p:nvPr/>
            </p:nvSpPr>
            <p:spPr>
              <a:xfrm>
                <a:off x="4392814" y="998313"/>
                <a:ext cx="3960440" cy="4616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B050"/>
                  </a:buClr>
                  <a:buSzPct val="300000"/>
                  <a:buFont typeface="Wingdings" pitchFamily="2" charset="2"/>
                  <a:buChar char="ü"/>
                </a:pPr>
                <a:r>
                  <a:rPr lang="en-US" sz="24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endParaRPr lang="fr-FR" sz="24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355976" y="457419"/>
                <a:ext cx="8533782" cy="911794"/>
              </a:xfrm>
              <a:prstGeom prst="rect">
                <a:avLst/>
              </a:prstGeom>
              <a:noFill/>
              <a:ln w="317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Organic pest control remedies</a:t>
            </a:r>
            <a:endParaRPr lang="fr-FR" b="1" dirty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Image 3" descr="poster2_back_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909" t="7109" r="19669" b="9956"/>
          <a:stretch>
            <a:fillRect/>
          </a:stretch>
        </p:blipFill>
        <p:spPr>
          <a:xfrm>
            <a:off x="7812360" y="764704"/>
            <a:ext cx="1152128" cy="252028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836712"/>
            <a:ext cx="78123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2800" b="1" cap="al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VEGETABLE OIL SPRAY</a:t>
            </a:r>
            <a:endParaRPr lang="fr-FR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ctr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Oil spray is for scaled and soft bodied insects such as mites, aphids, </a:t>
            </a:r>
            <a:r>
              <a:rPr lang="en-US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mealybugs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(oil suffocates insects)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722256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Directions</a:t>
            </a:r>
            <a:endParaRPr lang="fr-FR" sz="2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fontAlgn="ctr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1) Mix the dishwashing detergent with the vegetable oil. 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fontAlgn="ctr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2) Mix until it turns white and store in an air tight bottle. 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fontAlgn="ctr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3) Dilute 1 to 2½ teaspoons of the emulsion to 1 cup of water in a spray bottle. Spray on plants covering all leaf and stem surfaces.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204864"/>
            <a:ext cx="57241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Ingredients</a:t>
            </a:r>
            <a:endParaRPr lang="fr-FR" sz="2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ctr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- 1 tablespoon of dishwashing detergent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ctr">
              <a:buFontTx/>
              <a:buChar char="-"/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cup of vegetable oil</a:t>
            </a:r>
          </a:p>
          <a:p>
            <a:pPr fontAlgn="ctr">
              <a:buFontTx/>
              <a:buChar char="-"/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water</a:t>
            </a:r>
            <a:endParaRPr lang="fr-F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" name="Groupe 14"/>
          <p:cNvGrpSpPr/>
          <p:nvPr/>
        </p:nvGrpSpPr>
        <p:grpSpPr>
          <a:xfrm>
            <a:off x="286690" y="5805264"/>
            <a:ext cx="8533782" cy="1000891"/>
            <a:chOff x="286690" y="5805264"/>
            <a:chExt cx="8533782" cy="1000891"/>
          </a:xfrm>
        </p:grpSpPr>
        <p:sp>
          <p:nvSpPr>
            <p:cNvPr id="9" name="Rectangle 8"/>
            <p:cNvSpPr/>
            <p:nvPr/>
          </p:nvSpPr>
          <p:spPr>
            <a:xfrm>
              <a:off x="1259632" y="5840434"/>
              <a:ext cx="756084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Do this </a:t>
              </a:r>
              <a:r>
                <a:rPr lang="en-US" sz="24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during mild weather </a:t>
              </a:r>
              <a:r>
                <a:rPr lang="en-US" sz="24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because if it’s hot, it may burn the plants’ leaves.</a:t>
              </a:r>
              <a:endParaRPr lang="fr-FR" sz="2400" dirty="0"/>
            </a:p>
          </p:txBody>
        </p:sp>
        <p:grpSp>
          <p:nvGrpSpPr>
            <p:cNvPr id="5" name="Groupe 12"/>
            <p:cNvGrpSpPr/>
            <p:nvPr/>
          </p:nvGrpSpPr>
          <p:grpSpPr>
            <a:xfrm>
              <a:off x="286690" y="5805264"/>
              <a:ext cx="8533782" cy="1000891"/>
              <a:chOff x="4642666" y="407242"/>
              <a:chExt cx="8533782" cy="1000891"/>
            </a:xfrm>
          </p:grpSpPr>
          <p:sp>
            <p:nvSpPr>
              <p:cNvPr id="13" name="ZoneTexte 12"/>
              <p:cNvSpPr txBox="1"/>
              <p:nvPr/>
            </p:nvSpPr>
            <p:spPr>
              <a:xfrm>
                <a:off x="4769097" y="946468"/>
                <a:ext cx="3960440" cy="4616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B050"/>
                  </a:buClr>
                  <a:buSzPct val="300000"/>
                  <a:buFont typeface="Wingdings" pitchFamily="2" charset="2"/>
                  <a:buChar char="ü"/>
                </a:pPr>
                <a:r>
                  <a:rPr lang="en-US" sz="24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endParaRPr lang="fr-FR" sz="24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642666" y="407242"/>
                <a:ext cx="8533782" cy="911794"/>
              </a:xfrm>
              <a:prstGeom prst="rect">
                <a:avLst/>
              </a:prstGeom>
              <a:noFill/>
              <a:ln w="317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2637</Words>
  <Application>Microsoft Office PowerPoint</Application>
  <PresentationFormat>Affichage à l'écran (4:3)</PresentationFormat>
  <Paragraphs>295</Paragraphs>
  <Slides>17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Reverse Poster 2</vt:lpstr>
      <vt:lpstr>1. Organic pest control remedies</vt:lpstr>
      <vt:lpstr>1. Organic pest control remedies</vt:lpstr>
      <vt:lpstr>1. Organic pest control remedies</vt:lpstr>
      <vt:lpstr>1. Organic pest control remedies</vt:lpstr>
      <vt:lpstr>1. Organic pest control remedies</vt:lpstr>
      <vt:lpstr>1. Organic pest control remedies</vt:lpstr>
      <vt:lpstr>1. Organic pest control remedies</vt:lpstr>
      <vt:lpstr>1. Organic pest control remedies</vt:lpstr>
      <vt:lpstr>1. Organic pest control remedies</vt:lpstr>
      <vt:lpstr>Diapositive 11</vt:lpstr>
      <vt:lpstr>2. Compost tea</vt:lpstr>
      <vt:lpstr>2. Compost tea</vt:lpstr>
      <vt:lpstr>3. Other pest control hints</vt:lpstr>
      <vt:lpstr>3. Other pest control hints</vt:lpstr>
      <vt:lpstr>Diapositive 16</vt:lpstr>
      <vt:lpstr>3. Other pest control hints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Reverse Poster 2</dc:title>
  <dc:creator>Elisabeth Fritz</dc:creator>
  <cp:lastModifiedBy>Zaz</cp:lastModifiedBy>
  <cp:revision>10</cp:revision>
  <dcterms:created xsi:type="dcterms:W3CDTF">2015-09-08T12:39:12Z</dcterms:created>
  <dcterms:modified xsi:type="dcterms:W3CDTF">2015-09-11T14:36:30Z</dcterms:modified>
</cp:coreProperties>
</file>