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56F17-C2A3-4FA6-B7BA-8690DECD9AD9}"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DD1C4-C5A9-4463-9E25-03C0606FE1F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way we cook and combine our food determines the nutritional benefits we can obtain from it. Safe water and clean hands while cooking and eating will keep us healthy. Recipes for nutritious dishes can be found here.</a:t>
            </a:r>
          </a:p>
          <a:p>
            <a:r>
              <a:rPr lang="en-GB" sz="1200" b="0" kern="1200" dirty="0" smtClean="0">
                <a:solidFill>
                  <a:schemeClr val="tx1"/>
                </a:solidFill>
                <a:latin typeface="+mn-lt"/>
                <a:ea typeface="+mn-ea"/>
                <a:cs typeface="+mn-cs"/>
              </a:rPr>
              <a:t>Be safe and wash your hands!</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It is very important to wash your hands before cooking, eating or feeding a child!</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Keep your food clean and safe by covering it with a cloth.</a:t>
            </a:r>
            <a:endParaRPr lang="fr-FR" sz="1200" b="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Dried vegetable preparation</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Wash the vegetables thoroughly. Remove bruised or woody parts. Shell peas, shred cabbage, cut carrots into strips or in slices 5 mm thick.</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Dried carrot:</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Cut it into 2 or 3cm thick round slices or strips. Steam blanch for 5 minutes, then submerge in cold water to prevent excessive cooking and then dry.</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Dried tomato:</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Cut mini tomatoes in half. Slice regular tomatoes into 1cm thick pieces, remove the seeds, and then wipe with a sanitised cloth or paper towel. Lightly sprinkle with salt and dry.</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Dried cabbage:</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Wash cabbage and remove excess water. Shred into 2-4cm pieces. Steam blanch until it feels soft. Then dry in the sun.</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DRYING FRUITS</a:t>
            </a:r>
            <a:endParaRPr lang="fr-FR"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Selection of fruits for drying</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Pick ripe but not overripe fruit and prepare it immediately. Do not shake the fruits from the trees since this will bruise them and the bruised portions will turn black during the drying process.</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Dried fruit preparation (e.g. peach, apricot, apple…)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Wash the fruit. It can be dried peeled or unpeeled. Cut in halves, quarters or smaller pieces. Then put them immediately to dry.</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Dried apple: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Wash the fruit first. It can be dried peeled or unpeeled and be in halves, quarters or smaller pieces. While peeling, immerse them in salty water with lemon juice added. Remove excess water with a dry cloth and then dry in the sunlight until done.</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Fruit leather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Use ripe fruits such as apples, apricots, quinces, pears, peaches or figs.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Wash, peel and remove the stones or cores.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Mince the fruit. Add a pinch of salt.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Spread the minced fruit 5 mm thick on, for example, greased butter paper or a clean plastic sheet. Allow to dry on a board in the sun. Protect it from flies and dust.</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Jam making</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PUMPKIN &amp; APPLE JAM</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6 apples finely chopped</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7 cups of water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cups of pumpkin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tablespoon of juice of 1 lemon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cups of sugar</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1) </a:t>
            </a:r>
            <a:r>
              <a:rPr lang="en-GB" sz="1200" kern="1200" dirty="0" smtClean="0">
                <a:solidFill>
                  <a:schemeClr val="tx1"/>
                </a:solidFill>
                <a:latin typeface="+mn-lt"/>
                <a:ea typeface="+mn-ea"/>
                <a:cs typeface="+mn-cs"/>
              </a:rPr>
              <a:t>Cook apples in water until tender. When cooked, save the water from which the apples were cooked. Sieve the apples.</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2) </a:t>
            </a:r>
            <a:r>
              <a:rPr lang="en-GB" sz="1200" kern="1200" dirty="0" smtClean="0">
                <a:solidFill>
                  <a:schemeClr val="tx1"/>
                </a:solidFill>
                <a:latin typeface="+mn-lt"/>
                <a:ea typeface="+mn-ea"/>
                <a:cs typeface="+mn-cs"/>
              </a:rPr>
              <a:t>Peel pumpkin and remove seeds. Chop into small pieces. Cook on medium heat using the water saved from the apples.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Mash the pumpkin when cooked.</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3) </a:t>
            </a:r>
            <a:r>
              <a:rPr lang="en-GB" sz="1200" kern="1200" dirty="0" smtClean="0">
                <a:solidFill>
                  <a:schemeClr val="tx1"/>
                </a:solidFill>
                <a:latin typeface="+mn-lt"/>
                <a:ea typeface="+mn-ea"/>
                <a:cs typeface="+mn-cs"/>
              </a:rPr>
              <a:t>Combine pumpkin and apples into a pan (measure with a cup beforehand).</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4) </a:t>
            </a:r>
            <a:r>
              <a:rPr lang="en-GB" sz="1200" kern="1200" dirty="0" smtClean="0">
                <a:solidFill>
                  <a:schemeClr val="tx1"/>
                </a:solidFill>
                <a:latin typeface="+mn-lt"/>
                <a:ea typeface="+mn-ea"/>
                <a:cs typeface="+mn-cs"/>
              </a:rPr>
              <a:t>Add lemon juice and sugar (¾ cup sugar for every cup of fruit mixture).</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5) </a:t>
            </a:r>
            <a:r>
              <a:rPr lang="en-GB" sz="1200" kern="1200" dirty="0" smtClean="0">
                <a:solidFill>
                  <a:schemeClr val="tx1"/>
                </a:solidFill>
                <a:latin typeface="+mn-lt"/>
                <a:ea typeface="+mn-ea"/>
                <a:cs typeface="+mn-cs"/>
              </a:rPr>
              <a:t>Boil until done (thick consistency).</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6) </a:t>
            </a:r>
            <a:r>
              <a:rPr lang="en-GB" sz="1200" kern="1200" dirty="0" smtClean="0">
                <a:solidFill>
                  <a:schemeClr val="tx1"/>
                </a:solidFill>
                <a:latin typeface="+mn-lt"/>
                <a:ea typeface="+mn-ea"/>
                <a:cs typeface="+mn-cs"/>
              </a:rPr>
              <a:t>Remove from heat, stirring occasionally for a further 5 minutes.</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7) </a:t>
            </a:r>
            <a:r>
              <a:rPr lang="en-GB" sz="1200" kern="1200" dirty="0" smtClean="0">
                <a:solidFill>
                  <a:schemeClr val="tx1"/>
                </a:solidFill>
                <a:latin typeface="+mn-lt"/>
                <a:ea typeface="+mn-ea"/>
                <a:cs typeface="+mn-cs"/>
              </a:rPr>
              <a:t>Pour into hot, sterilised jars and seal.</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Pickles, Preserves and Chutney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FRUIT PRESERVE</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Any of the following fruits: apples, peaches, apricots, Sugar</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Select firm ripe fruits. Peel, discard seeds and stem ends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and then slice into halves or quarters.</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If using apples, plunge peeled apples into cold salt water or lemon juice water immediately to prevent discolouration.</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Make the syrup as suggested on the syrup table on the right.</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In a separate pot, boil the washed bottles to be used for bottling the preserve.</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Boil the fruit pieces in the syrup for 5 minutes.</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Take bottles from boiling water and fill them immediately with the preserve mix.</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Dip the jar lids in boiling water for a few seconds and then seal the bottles.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CURRIED BOTTLED BEANS</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6 cups of cooked brown or small white beans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cups of sliced onions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cups of sugar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tablespoons of sunflower oil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tablespoon of salt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6 tablespoons of curry powder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tablespoon of turmeric</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corn flour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cups of brown vinegar</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Stir fry the onion in a pot with the oil.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Add the beans and cook for 10 minutes.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Mix the rest of dry ingredients, add the vinegar and mix well.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Add the vinegar mixture to the beans and simmer for 5 minutes.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5) Pour into hot sterilised jars and seal following the instructions for bottling.</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en-GB" sz="1200" b="1" kern="1200" dirty="0" smtClean="0">
                <a:solidFill>
                  <a:schemeClr val="tx1"/>
                </a:solidFill>
                <a:latin typeface="+mn-lt"/>
                <a:ea typeface="+mn-ea"/>
                <a:cs typeface="+mn-cs"/>
              </a:rPr>
              <a:t>3. Maternal and child feeding</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Adequate nutrition before and during pregnancy, throughout breastfeeding and in early childhood is critical for the mother and the child.</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1. Pregnant women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Pregnant women need more energy than usual especially towards the end of the pregnancy. They should eat a nutritious snack during the day like a glass of fresh or sour milk, eggs, a piece of fruit, nuts and seeds.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Pregnant women should take iron and folic acid tablets as their bodies need more of these during pregnancy, and they should attend ante-natal clinics monthly.</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2. Lactating women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Lactating women need more energy than during their pregnancies. They should eat more at each meal or have smaller frequent meals or eat more nutritious healthy snacks between meals. If given vitamin A capsules by the doctor, they should take them to protect themselves and their children.</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GB" sz="1200" b="1" kern="1200" dirty="0" smtClean="0">
                <a:solidFill>
                  <a:schemeClr val="tx1"/>
                </a:solidFill>
                <a:latin typeface="+mn-lt"/>
                <a:ea typeface="+mn-ea"/>
                <a:cs typeface="+mn-cs"/>
              </a:rPr>
              <a:t>3. Feeding babies aged 0-6 months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Breast feeding should be done when baby demands.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After 6 months, complementary foods (soft and blended foods) should be introduced while breastfeeding continues until the child is 2 years old.</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4. Feeding children over 6 months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After 6 months, breast milk is not enough: the baby needs other foods. But it is important for a child’s growth to continue until he/she is at least 2 years old (see above advice for HIV positive mothers). Young children have small stomachs and can only eat small portions at a time in frequent meals.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Young children should have 2-4 meals a day plus 1-2 healthy snacks in between.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Healthy snacks for children are: fruits, carrots, boiled eggs, sour milk, bread, sweet potatoes, roasted nuts and seeds.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Feeding babies of HIV-infected mothers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Government of Lesotho recommends that HIV positive mothers receive antiretroviral therapy. Under antiretroviral therapy, mothers can exclusively breastfeed their babies until 6 months. However, mothers should be informed by the medical services of other options available to them according to their individual circumstances.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While still on antiretroviral therapy, mothers should introduce complementary feeding when the baby is 6 months and continue to breastfeed their babies until 12 months.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After 12 months of age, breastfeeding should only stop once a nutritionally adequate and safe diet without the breast milk can be provided to the infant. Appropriate complementary feeding should continue to be provided during this time.</a:t>
            </a:r>
            <a:endParaRPr lang="fr-FR" dirty="0"/>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LIKAHARE</a:t>
            </a:r>
            <a:endParaRPr lang="fr-FR"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Cow, goat or mutton offal</a:t>
            </a:r>
            <a:endParaRPr lang="fr-FR" b="0" dirty="0" smtClean="0"/>
          </a:p>
          <a:p>
            <a:r>
              <a:rPr lang="en-GB" sz="1200" b="1" kern="1200" dirty="0" smtClean="0">
                <a:solidFill>
                  <a:schemeClr val="tx1"/>
                </a:solidFill>
                <a:latin typeface="+mn-lt"/>
                <a:ea typeface="+mn-ea"/>
                <a:cs typeface="+mn-cs"/>
              </a:rPr>
              <a:t>INGREDIENTS</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Water as required (4 cups approximately)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Animal tripe, intestines, kidney, heart, lung and liver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teaspoons of iodated salt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medium onion (optional)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medium tomatoes (optional)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green pepper (optional)</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Clean the offal immediately after slaughtering and wash with plenty water. Cut all offal into small pieces and put in a large pot and cover offal with cold water.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Boil for a few minutes, then lower the heat and simmer gently until cooked.</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Season with salt and serve hot.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Alternatively, set aside cooked offal and fry chopped onion in the pot. Add chopped pepper and tomatoes and simmer for 10 minutes. Add the offal liquid and cook for 5 minutes. Add cooked offal and simmer for about 5 minutes. Serve with papa and vegetables.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NYEKOE</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Sorghum with dry beans and pumpkin</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Water as required (4 cups approximately)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½ cup of beans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1/2 cup of sorghum</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1/2 cup of pumpkin</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tablespoon of oil/margarine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iodated salt</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Soak beans and sorghum in water separately overnight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Sift beans and sorghum and cook them in clean water until almost cooked.</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Cut pumpkin in pieces and add to beans and sorghum mixture until pumpkin, beans and sorghum are soft.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Add salt and oil. Simmer for 5-10 additional minutes stirring occasionally.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5) You can serve with green vegetables.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en-GB" sz="1200" b="1" kern="1200" dirty="0" smtClean="0">
                <a:solidFill>
                  <a:schemeClr val="tx1"/>
                </a:solidFill>
                <a:latin typeface="+mn-lt"/>
                <a:ea typeface="+mn-ea"/>
                <a:cs typeface="+mn-cs"/>
              </a:rPr>
              <a:t>PAPA LE MOROHO </a:t>
            </a:r>
            <a:r>
              <a:rPr lang="fr-FR" sz="1200" kern="1200" dirty="0" smtClean="0">
                <a:solidFill>
                  <a:schemeClr val="tx1"/>
                </a:solidFill>
                <a:latin typeface="+mn-lt"/>
                <a:ea typeface="+mn-ea"/>
                <a:cs typeface="+mn-cs"/>
              </a:rPr>
              <a:t>(</a:t>
            </a:r>
            <a:r>
              <a:rPr lang="en-GB" sz="1200" b="0" kern="1200" dirty="0" smtClean="0">
                <a:solidFill>
                  <a:schemeClr val="tx1"/>
                </a:solidFill>
                <a:latin typeface="+mn-lt"/>
                <a:ea typeface="+mn-ea"/>
                <a:cs typeface="+mn-cs"/>
              </a:rPr>
              <a:t>Hard porridge with vegetables)</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PAPA</a:t>
            </a:r>
            <a:endParaRPr lang="fr-FR"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5 cups of cereal flour of your choice (maize, sorghum, wheat)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Water (sufficient quantity to make thick porridge, approximately 7 cups)</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b="1"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Bring water to a boil. Add the flour, stir and mix thoroughly.</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Cover and allow cooking further over low heat for approximately 15 minutes stirring occasionally. </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Serve with vegetables (</a:t>
            </a:r>
            <a:r>
              <a:rPr lang="en-GB" sz="1200" kern="1200" dirty="0" err="1" smtClean="0">
                <a:solidFill>
                  <a:schemeClr val="tx1"/>
                </a:solidFill>
                <a:latin typeface="+mn-lt"/>
                <a:ea typeface="+mn-ea"/>
                <a:cs typeface="+mn-cs"/>
              </a:rPr>
              <a:t>moroho</a:t>
            </a:r>
            <a:r>
              <a:rPr lang="en-GB" sz="1200" kern="1200" dirty="0" smtClean="0">
                <a:solidFill>
                  <a:schemeClr val="tx1"/>
                </a:solidFill>
                <a:latin typeface="+mn-lt"/>
                <a:ea typeface="+mn-ea"/>
                <a:cs typeface="+mn-cs"/>
              </a:rPr>
              <a:t>) and/or </a:t>
            </a:r>
            <a:r>
              <a:rPr lang="en-GB" sz="1200" kern="1200" dirty="0" err="1" smtClean="0">
                <a:solidFill>
                  <a:schemeClr val="tx1"/>
                </a:solidFill>
                <a:latin typeface="+mn-lt"/>
                <a:ea typeface="+mn-ea"/>
                <a:cs typeface="+mn-cs"/>
              </a:rPr>
              <a:t>Likahare</a:t>
            </a:r>
            <a:endParaRPr lang="en-GB"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PAPA LE MOROHO </a:t>
            </a:r>
            <a:r>
              <a:rPr lang="en-GB" sz="1200" kern="1200" dirty="0" smtClean="0">
                <a:solidFill>
                  <a:schemeClr val="tx1"/>
                </a:solidFill>
                <a:latin typeface="+mn-lt"/>
                <a:ea typeface="+mn-ea"/>
                <a:cs typeface="+mn-cs"/>
              </a:rPr>
              <a:t>(</a:t>
            </a:r>
            <a:r>
              <a:rPr lang="en-GB" sz="1200" b="0" kern="1200" dirty="0" smtClean="0">
                <a:solidFill>
                  <a:schemeClr val="tx1"/>
                </a:solidFill>
                <a:latin typeface="+mn-lt"/>
                <a:ea typeface="+mn-ea"/>
                <a:cs typeface="+mn-cs"/>
              </a:rPr>
              <a:t>Hard porridge with vegetables)</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MOROHO</a:t>
            </a:r>
            <a:endParaRPr lang="fr-FR"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 </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a:t>
            </a:r>
            <a:r>
              <a:rPr lang="en-GB" sz="1200" kern="1200" baseline="30000" dirty="0" smtClean="0">
                <a:solidFill>
                  <a:schemeClr val="tx1"/>
                </a:solidFill>
                <a:latin typeface="+mn-lt"/>
                <a:ea typeface="+mn-ea"/>
                <a:cs typeface="+mn-cs"/>
              </a:rPr>
              <a:t>1/2</a:t>
            </a:r>
            <a:r>
              <a:rPr lang="en-GB" sz="1200" kern="1200" dirty="0" smtClean="0">
                <a:solidFill>
                  <a:schemeClr val="tx1"/>
                </a:solidFill>
                <a:latin typeface="+mn-lt"/>
                <a:ea typeface="+mn-ea"/>
                <a:cs typeface="+mn-cs"/>
              </a:rPr>
              <a:t> cups of vegetables of your preference (spinach, Florida Broad Leaf, rape, </a:t>
            </a:r>
            <a:r>
              <a:rPr lang="en-GB" sz="1200" kern="1200" dirty="0" err="1" smtClean="0">
                <a:solidFill>
                  <a:schemeClr val="tx1"/>
                </a:solidFill>
                <a:latin typeface="+mn-lt"/>
                <a:ea typeface="+mn-ea"/>
                <a:cs typeface="+mn-cs"/>
              </a:rPr>
              <a:t>amaranthus</a:t>
            </a:r>
            <a:r>
              <a:rPr lang="en-GB" sz="1200" kern="1200" dirty="0" smtClean="0">
                <a:solidFill>
                  <a:schemeClr val="tx1"/>
                </a:solidFill>
                <a:latin typeface="+mn-lt"/>
                <a:ea typeface="+mn-ea"/>
                <a:cs typeface="+mn-cs"/>
              </a:rPr>
              <a:t>, indigenous vegetables…)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½ cup of water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Pinch of salt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teaspoons of sunflower oil</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b="1"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Clean the vegetables, chop them into big chunks.</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Poor cooking oil into the pot. Add chopped vegetables and salt. Cook over medium heat for 5-10 minutes.</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Add salt and oil, simmer for 5 minutes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Serve papa le </a:t>
            </a:r>
            <a:r>
              <a:rPr lang="en-GB" sz="1200" kern="1200" dirty="0" err="1" smtClean="0">
                <a:solidFill>
                  <a:schemeClr val="tx1"/>
                </a:solidFill>
                <a:latin typeface="+mn-lt"/>
                <a:ea typeface="+mn-ea"/>
                <a:cs typeface="+mn-cs"/>
              </a:rPr>
              <a:t>moroho</a:t>
            </a:r>
            <a:r>
              <a:rPr lang="en-GB" sz="1200" kern="1200" dirty="0" smtClean="0">
                <a:solidFill>
                  <a:schemeClr val="tx1"/>
                </a:solidFill>
                <a:latin typeface="+mn-lt"/>
                <a:ea typeface="+mn-ea"/>
                <a:cs typeface="+mn-cs"/>
              </a:rPr>
              <a:t> with beans or eggs or meat/</a:t>
            </a:r>
            <a:r>
              <a:rPr lang="en-GB" sz="1200" kern="1200" dirty="0" err="1" smtClean="0">
                <a:solidFill>
                  <a:schemeClr val="tx1"/>
                </a:solidFill>
                <a:latin typeface="+mn-lt"/>
                <a:ea typeface="+mn-ea"/>
                <a:cs typeface="+mn-cs"/>
              </a:rPr>
              <a:t>Likahare</a:t>
            </a:r>
            <a:r>
              <a:rPr lang="en-GB"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MOCHAHLAMA</a:t>
            </a:r>
            <a:endParaRPr lang="fr-FR" sz="1200" b="1" kern="1200" dirty="0" smtClean="0">
              <a:solidFill>
                <a:schemeClr val="tx1"/>
              </a:solidFill>
              <a:latin typeface="+mn-lt"/>
              <a:ea typeface="+mn-ea"/>
              <a:cs typeface="+mn-cs"/>
            </a:endParaRPr>
          </a:p>
          <a:p>
            <a:r>
              <a:rPr lang="en-GB" sz="1200" b="0" kern="1200" dirty="0" err="1" smtClean="0">
                <a:solidFill>
                  <a:schemeClr val="tx1"/>
                </a:solidFill>
                <a:latin typeface="+mn-lt"/>
                <a:ea typeface="+mn-ea"/>
                <a:cs typeface="+mn-cs"/>
              </a:rPr>
              <a:t>Mealie</a:t>
            </a:r>
            <a:r>
              <a:rPr lang="en-GB" sz="1200" b="0" kern="1200" dirty="0" smtClean="0">
                <a:solidFill>
                  <a:schemeClr val="tx1"/>
                </a:solidFill>
                <a:latin typeface="+mn-lt"/>
                <a:ea typeface="+mn-ea"/>
                <a:cs typeface="+mn-cs"/>
              </a:rPr>
              <a:t> meal and wheat bread</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1½ cups of white maize flour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cup of brown wheat flour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granulated brown sugar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cups of water</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dried yeast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iodated salt</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b="1" dirty="0" smtClean="0"/>
          </a:p>
          <a:p>
            <a:pPr lvl="0"/>
            <a:r>
              <a:rPr lang="en-GB" sz="1200" kern="1200" dirty="0" smtClean="0">
                <a:solidFill>
                  <a:schemeClr val="tx1"/>
                </a:solidFill>
                <a:latin typeface="+mn-lt"/>
                <a:ea typeface="+mn-ea"/>
                <a:cs typeface="+mn-cs"/>
              </a:rPr>
              <a:t>In a small bowl, mix yeast, sugar and lukewarm water. Stir to dissolve. Let the mixture stand for a few minutes and reserve.</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In a mixing bowl, mix </a:t>
            </a:r>
            <a:r>
              <a:rPr lang="en-GB" sz="1200" kern="1200" dirty="0" err="1" smtClean="0">
                <a:solidFill>
                  <a:schemeClr val="tx1"/>
                </a:solidFill>
                <a:latin typeface="+mn-lt"/>
                <a:ea typeface="+mn-ea"/>
                <a:cs typeface="+mn-cs"/>
              </a:rPr>
              <a:t>mealie</a:t>
            </a:r>
            <a:r>
              <a:rPr lang="en-GB" sz="1200" kern="1200" dirty="0" smtClean="0">
                <a:solidFill>
                  <a:schemeClr val="tx1"/>
                </a:solidFill>
                <a:latin typeface="+mn-lt"/>
                <a:ea typeface="+mn-ea"/>
                <a:cs typeface="+mn-cs"/>
              </a:rPr>
              <a:t> meal and boiling water. Stir thoroughly. Leave the mixture to cool down.</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Add the wheat flour to the </a:t>
            </a:r>
            <a:r>
              <a:rPr lang="en-GB" sz="1200" kern="1200" dirty="0" err="1" smtClean="0">
                <a:solidFill>
                  <a:schemeClr val="tx1"/>
                </a:solidFill>
                <a:latin typeface="+mn-lt"/>
                <a:ea typeface="+mn-ea"/>
                <a:cs typeface="+mn-cs"/>
              </a:rPr>
              <a:t>mealie</a:t>
            </a:r>
            <a:r>
              <a:rPr lang="en-GB" sz="1200" kern="1200" dirty="0" smtClean="0">
                <a:solidFill>
                  <a:schemeClr val="tx1"/>
                </a:solidFill>
                <a:latin typeface="+mn-lt"/>
                <a:ea typeface="+mn-ea"/>
                <a:cs typeface="+mn-cs"/>
              </a:rPr>
              <a:t> meal mixture, then add the yeast mixture and mix thoroughly. Keep the mixture in a warm place while it rises. </a:t>
            </a:r>
            <a:endParaRPr lang="fr-F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Make balls and steam in pot for 30 minutes or until cooked.</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SETAMPO LE LINAOA/UMNGQUSHO</a:t>
            </a:r>
            <a:endParaRPr lang="fr-FR"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Maize </a:t>
            </a:r>
            <a:r>
              <a:rPr lang="en-GB" sz="1200" b="0" kern="1200" dirty="0" err="1" smtClean="0">
                <a:solidFill>
                  <a:schemeClr val="tx1"/>
                </a:solidFill>
                <a:latin typeface="+mn-lt"/>
                <a:ea typeface="+mn-ea"/>
                <a:cs typeface="+mn-cs"/>
              </a:rPr>
              <a:t>samp</a:t>
            </a:r>
            <a:r>
              <a:rPr lang="en-GB" sz="1200" b="0" kern="1200" dirty="0" smtClean="0">
                <a:solidFill>
                  <a:schemeClr val="tx1"/>
                </a:solidFill>
                <a:latin typeface="+mn-lt"/>
                <a:ea typeface="+mn-ea"/>
                <a:cs typeface="+mn-cs"/>
              </a:rPr>
              <a:t> with dried beans</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Water as required (4 cups approximately)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1¼ cups of maize </a:t>
            </a:r>
            <a:r>
              <a:rPr lang="en-GB" sz="1200" kern="1200" dirty="0" err="1" smtClean="0">
                <a:solidFill>
                  <a:schemeClr val="tx1"/>
                </a:solidFill>
                <a:latin typeface="+mn-lt"/>
                <a:ea typeface="+mn-ea"/>
                <a:cs typeface="+mn-cs"/>
              </a:rPr>
              <a:t>samp</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1¼ cups of beans (white beans or sugar beans or pinto beans)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tablespoon of sunflower oil</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teaspoon of iodated salt</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Soak beans overnight.</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Sieve beans and cook them with the </a:t>
            </a:r>
            <a:r>
              <a:rPr lang="en-GB" sz="1200" kern="1200" dirty="0" err="1" smtClean="0">
                <a:solidFill>
                  <a:schemeClr val="tx1"/>
                </a:solidFill>
                <a:latin typeface="+mn-lt"/>
                <a:ea typeface="+mn-ea"/>
                <a:cs typeface="+mn-cs"/>
              </a:rPr>
              <a:t>samp</a:t>
            </a:r>
            <a:r>
              <a:rPr lang="en-GB" sz="1200" kern="1200" dirty="0" smtClean="0">
                <a:solidFill>
                  <a:schemeClr val="tx1"/>
                </a:solidFill>
                <a:latin typeface="+mn-lt"/>
                <a:ea typeface="+mn-ea"/>
                <a:cs typeface="+mn-cs"/>
              </a:rPr>
              <a:t> in clean boiling water for 1 hour or until soft (adding water if necessary).</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Add sunflower oil and salt, let simmer for further 10-15 minutes.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You can serve with vegetables.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LEPU</a:t>
            </a:r>
            <a:endParaRPr lang="fr-FR"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Pumpkin leaves with baby marrow</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INGREDIENTS</a:t>
            </a:r>
            <a:endParaRPr lang="fr-FR"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Water as required (1 cup approximately)</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5½ cups of soft pumpkin leaves</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½ cup of baby marrow (</a:t>
            </a:r>
            <a:r>
              <a:rPr lang="en-GB" sz="1200" b="0" kern="1200" dirty="0" err="1" smtClean="0">
                <a:solidFill>
                  <a:schemeClr val="tx1"/>
                </a:solidFill>
                <a:latin typeface="+mn-lt"/>
                <a:ea typeface="+mn-ea"/>
                <a:cs typeface="+mn-cs"/>
              </a:rPr>
              <a:t>lebolotsana</a:t>
            </a:r>
            <a:r>
              <a:rPr lang="en-GB" sz="1200" b="0" kern="1200" dirty="0" smtClean="0">
                <a:solidFill>
                  <a:schemeClr val="tx1"/>
                </a:solidFill>
                <a:latin typeface="+mn-lt"/>
                <a:ea typeface="+mn-ea"/>
                <a:cs typeface="+mn-cs"/>
              </a:rPr>
              <a:t>)</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1 teaspoon of sunflower oil</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1 teaspoon of iodated salt</a:t>
            </a:r>
            <a:endParaRPr lang="fr-FR" sz="1200" b="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METHOD</a:t>
            </a:r>
            <a:endParaRPr lang="fr-FR"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1) Clean the leaves and baby marrow. Chop the leaves and cube baby marrow.</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2) Add water and cook over medium heat for 10 minutes.</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3) Add salt and oil and simmer for another 5 minutes.</a:t>
            </a:r>
            <a:endParaRPr lang="fr-FR"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4) You can also season with half a teaspoon of curry powder.</a:t>
            </a:r>
            <a:endParaRPr lang="fr-FR" sz="1200" b="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Drying Vegetables </a:t>
            </a:r>
            <a:endParaRPr lang="fr-FR"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Selection of vegetables for drying</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Use vegetables of the best quality only, since drying does not improve the quality of any product. The vegetables should be young, fresh, tender and clean, and should not be left long before being processed. Vegetables such as green </a:t>
            </a:r>
            <a:r>
              <a:rPr lang="en-GB" sz="1200" kern="1200" dirty="0" err="1" smtClean="0">
                <a:solidFill>
                  <a:schemeClr val="tx1"/>
                </a:solidFill>
                <a:latin typeface="+mn-lt"/>
                <a:ea typeface="+mn-ea"/>
                <a:cs typeface="+mn-cs"/>
              </a:rPr>
              <a:t>mealies</a:t>
            </a:r>
            <a:r>
              <a:rPr lang="en-GB" sz="1200" kern="1200" dirty="0" smtClean="0">
                <a:solidFill>
                  <a:schemeClr val="tx1"/>
                </a:solidFill>
                <a:latin typeface="+mn-lt"/>
                <a:ea typeface="+mn-ea"/>
                <a:cs typeface="+mn-cs"/>
              </a:rPr>
              <a:t> and green peas should be blanched immediately after being picked before drying.</a:t>
            </a:r>
          </a:p>
          <a:p>
            <a:r>
              <a:rPr lang="en-GB" sz="1200" b="1" kern="1200" dirty="0" smtClean="0">
                <a:solidFill>
                  <a:schemeClr val="tx1"/>
                </a:solidFill>
                <a:latin typeface="+mn-lt"/>
                <a:ea typeface="+mn-ea"/>
                <a:cs typeface="+mn-cs"/>
              </a:rPr>
              <a:t>Blanching</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Before drying, green </a:t>
            </a:r>
            <a:r>
              <a:rPr lang="en-GB" sz="1200" kern="1200" dirty="0" err="1" smtClean="0">
                <a:solidFill>
                  <a:schemeClr val="tx1"/>
                </a:solidFill>
                <a:latin typeface="+mn-lt"/>
                <a:ea typeface="+mn-ea"/>
                <a:cs typeface="+mn-cs"/>
              </a:rPr>
              <a:t>mealies</a:t>
            </a:r>
            <a:r>
              <a:rPr lang="en-GB" sz="1200" kern="1200" dirty="0" smtClean="0">
                <a:solidFill>
                  <a:schemeClr val="tx1"/>
                </a:solidFill>
                <a:latin typeface="+mn-lt"/>
                <a:ea typeface="+mn-ea"/>
                <a:cs typeface="+mn-cs"/>
              </a:rPr>
              <a:t> and some vegetables (e.g. peas, green beans, cabbage and carrots) should be blanched in steam. Young tender vegetables for 3 minutes and the rest for 5 minutes. Steam blanching is recommended because it prevents the loss of some nutrients and improves preservation.</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05251C-8216-47C9-B8E2-0D676B71B524}"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7E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US" b="1" dirty="0" smtClean="0">
                <a:solidFill>
                  <a:schemeClr val="accent2">
                    <a:lumMod val="50000"/>
                  </a:schemeClr>
                </a:solidFill>
                <a:latin typeface="Arial Unicode MS" pitchFamily="34" charset="-128"/>
                <a:ea typeface="Arial Unicode MS" pitchFamily="34" charset="-128"/>
                <a:cs typeface="Arial Unicode MS" pitchFamily="34" charset="-128"/>
              </a:rPr>
              <a:t>Reverse Poster 4</a:t>
            </a:r>
            <a:endParaRPr lang="fr-FR" b="1" dirty="0">
              <a:solidFill>
                <a:schemeClr val="accent2">
                  <a:lumMod val="50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p:txBody>
          <a:bodyPr/>
          <a:lstStyle/>
          <a:p>
            <a:pPr marL="514350" indent="-514350">
              <a:lnSpc>
                <a:spcPct val="200000"/>
              </a:lnSpc>
              <a:buAutoNum type="arabicPeriod"/>
            </a:pPr>
            <a:r>
              <a:rPr lang="en-US" dirty="0" smtClean="0">
                <a:latin typeface="Arial Unicode MS" pitchFamily="34" charset="-128"/>
                <a:ea typeface="Arial Unicode MS" pitchFamily="34" charset="-128"/>
                <a:cs typeface="Arial Unicode MS" pitchFamily="34" charset="-128"/>
              </a:rPr>
              <a:t>Cooking nutritiously and safely</a:t>
            </a:r>
          </a:p>
          <a:p>
            <a:pPr marL="514350" indent="-514350">
              <a:lnSpc>
                <a:spcPct val="200000"/>
              </a:lnSpc>
              <a:buAutoNum type="arabicPeriod"/>
            </a:pPr>
            <a:r>
              <a:rPr lang="en-US" dirty="0" smtClean="0">
                <a:latin typeface="Arial Unicode MS" pitchFamily="34" charset="-128"/>
                <a:ea typeface="Arial Unicode MS" pitchFamily="34" charset="-128"/>
                <a:cs typeface="Arial Unicode MS" pitchFamily="34" charset="-128"/>
              </a:rPr>
              <a:t>Food preservation</a:t>
            </a:r>
          </a:p>
          <a:p>
            <a:pPr marL="514350" indent="-514350">
              <a:lnSpc>
                <a:spcPct val="200000"/>
              </a:lnSpc>
              <a:buAutoNum type="arabicPeriod"/>
            </a:pPr>
            <a:r>
              <a:rPr lang="en-US" dirty="0" smtClean="0">
                <a:latin typeface="Arial Unicode MS" pitchFamily="34" charset="-128"/>
                <a:ea typeface="Arial Unicode MS" pitchFamily="34" charset="-128"/>
                <a:cs typeface="Arial Unicode MS" pitchFamily="34" charset="-128"/>
              </a:rPr>
              <a:t>Maternal and child feeding</a:t>
            </a:r>
            <a:endParaRPr lang="fr-FR"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accent2">
                    <a:lumMod val="50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accent2">
                    <a:lumMod val="50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accent2">
                  <a:lumMod val="50000"/>
                </a:schemeClr>
              </a:solidFill>
              <a:effectLst/>
              <a:uLnTx/>
              <a:uFillTx/>
              <a:latin typeface="Arial Unicode MS" pitchFamily="34" charset="-128"/>
              <a:ea typeface="Arial Unicode MS" pitchFamily="34" charset="-128"/>
              <a:cs typeface="Arial Unicode MS" pitchFamily="34" charset="-128"/>
            </a:endParaRPr>
          </a:p>
        </p:txBody>
      </p:sp>
      <p:sp>
        <p:nvSpPr>
          <p:cNvPr id="5" name="Rectangle 4"/>
          <p:cNvSpPr/>
          <p:nvPr/>
        </p:nvSpPr>
        <p:spPr>
          <a:xfrm>
            <a:off x="0" y="1196752"/>
            <a:ext cx="9144000" cy="1938992"/>
          </a:xfrm>
          <a:prstGeom prst="rect">
            <a:avLst/>
          </a:prstGeom>
        </p:spPr>
        <p:txBody>
          <a:bodyPr wrap="square">
            <a:spAutoFit/>
          </a:bodyPr>
          <a:lstStyle/>
          <a:p>
            <a:r>
              <a:rPr lang="en-GB" sz="2400" b="1" u="sng" dirty="0" smtClean="0">
                <a:latin typeface="Arial Unicode MS" pitchFamily="34" charset="-128"/>
                <a:ea typeface="Arial Unicode MS" pitchFamily="34" charset="-128"/>
                <a:cs typeface="Arial Unicode MS" pitchFamily="34" charset="-128"/>
              </a:rPr>
              <a:t>Selection of vegetables for drying</a:t>
            </a:r>
            <a:endParaRPr lang="fr-FR" sz="2400" u="sng"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Vegetables should be: - </a:t>
            </a:r>
            <a:r>
              <a:rPr lang="en-GB" sz="2400" b="1" dirty="0" smtClean="0">
                <a:latin typeface="Arial Unicode MS" pitchFamily="34" charset="-128"/>
                <a:ea typeface="Arial Unicode MS" pitchFamily="34" charset="-128"/>
                <a:cs typeface="Arial Unicode MS" pitchFamily="34" charset="-128"/>
              </a:rPr>
              <a:t>young, fresh, tender and clean</a:t>
            </a:r>
            <a:r>
              <a:rPr lang="en-GB" sz="2400" dirty="0" smtClean="0">
                <a:latin typeface="Arial Unicode MS" pitchFamily="34" charset="-128"/>
                <a:ea typeface="Arial Unicode MS" pitchFamily="34" charset="-128"/>
                <a:cs typeface="Arial Unicode MS" pitchFamily="34" charset="-128"/>
              </a:rPr>
              <a:t>, </a:t>
            </a:r>
          </a:p>
          <a:p>
            <a:r>
              <a:rPr lang="en-GB" sz="2400" dirty="0" smtClean="0">
                <a:latin typeface="Arial Unicode MS" pitchFamily="34" charset="-128"/>
                <a:ea typeface="Arial Unicode MS" pitchFamily="34" charset="-128"/>
                <a:cs typeface="Arial Unicode MS" pitchFamily="34" charset="-128"/>
              </a:rPr>
              <a:t>                                     - not be </a:t>
            </a:r>
            <a:r>
              <a:rPr lang="en-GB" sz="2400" b="1" dirty="0" smtClean="0">
                <a:latin typeface="Arial Unicode MS" pitchFamily="34" charset="-128"/>
                <a:ea typeface="Arial Unicode MS" pitchFamily="34" charset="-128"/>
                <a:cs typeface="Arial Unicode MS" pitchFamily="34" charset="-128"/>
              </a:rPr>
              <a:t>left long before being processed</a:t>
            </a:r>
            <a:r>
              <a:rPr lang="en-GB" sz="2400" dirty="0" smtClean="0">
                <a:latin typeface="Arial Unicode MS" pitchFamily="34" charset="-128"/>
                <a:ea typeface="Arial Unicode MS" pitchFamily="34" charset="-128"/>
                <a:cs typeface="Arial Unicode MS" pitchFamily="34" charset="-128"/>
              </a:rPr>
              <a:t>. </a:t>
            </a:r>
          </a:p>
          <a:p>
            <a:r>
              <a:rPr lang="en-GB" sz="2400" dirty="0" smtClean="0">
                <a:latin typeface="Arial Unicode MS" pitchFamily="34" charset="-128"/>
                <a:ea typeface="Arial Unicode MS" pitchFamily="34" charset="-128"/>
                <a:cs typeface="Arial Unicode MS" pitchFamily="34" charset="-128"/>
              </a:rPr>
              <a:t>Vegetables such as </a:t>
            </a:r>
            <a:r>
              <a:rPr lang="en-GB" sz="2400" b="1" dirty="0" smtClean="0">
                <a:latin typeface="Arial Unicode MS" pitchFamily="34" charset="-128"/>
                <a:ea typeface="Arial Unicode MS" pitchFamily="34" charset="-128"/>
                <a:cs typeface="Arial Unicode MS" pitchFamily="34" charset="-128"/>
              </a:rPr>
              <a:t>green </a:t>
            </a:r>
            <a:r>
              <a:rPr lang="en-GB" sz="2400" b="1" dirty="0" err="1" smtClean="0">
                <a:latin typeface="Arial Unicode MS" pitchFamily="34" charset="-128"/>
                <a:ea typeface="Arial Unicode MS" pitchFamily="34" charset="-128"/>
                <a:cs typeface="Arial Unicode MS" pitchFamily="34" charset="-128"/>
              </a:rPr>
              <a:t>mealies</a:t>
            </a:r>
            <a:r>
              <a:rPr lang="en-GB" sz="2400" b="1" dirty="0" smtClean="0">
                <a:latin typeface="Arial Unicode MS" pitchFamily="34" charset="-128"/>
                <a:ea typeface="Arial Unicode MS" pitchFamily="34" charset="-128"/>
                <a:cs typeface="Arial Unicode MS" pitchFamily="34" charset="-128"/>
              </a:rPr>
              <a:t> and green peas </a:t>
            </a:r>
            <a:r>
              <a:rPr lang="en-GB" sz="2400" dirty="0" smtClean="0">
                <a:latin typeface="Arial Unicode MS" pitchFamily="34" charset="-128"/>
                <a:ea typeface="Arial Unicode MS" pitchFamily="34" charset="-128"/>
                <a:cs typeface="Arial Unicode MS" pitchFamily="34" charset="-128"/>
              </a:rPr>
              <a:t>should be </a:t>
            </a:r>
            <a:r>
              <a:rPr lang="en-GB" sz="2400" b="1" dirty="0" smtClean="0">
                <a:latin typeface="Arial Unicode MS" pitchFamily="34" charset="-128"/>
                <a:ea typeface="Arial Unicode MS" pitchFamily="34" charset="-128"/>
                <a:cs typeface="Arial Unicode MS" pitchFamily="34" charset="-128"/>
              </a:rPr>
              <a:t>blanched immediately after being picked </a:t>
            </a:r>
            <a:r>
              <a:rPr lang="en-GB" sz="2400" dirty="0" smtClean="0">
                <a:latin typeface="Arial Unicode MS" pitchFamily="34" charset="-128"/>
                <a:ea typeface="Arial Unicode MS" pitchFamily="34" charset="-128"/>
                <a:cs typeface="Arial Unicode MS" pitchFamily="34" charset="-128"/>
              </a:rPr>
              <a:t>before drying.</a:t>
            </a:r>
            <a:endParaRPr lang="fr-FR" sz="2400" dirty="0" smtClean="0">
              <a:latin typeface="Arial Unicode MS" pitchFamily="34" charset="-128"/>
              <a:ea typeface="Arial Unicode MS" pitchFamily="34" charset="-128"/>
              <a:cs typeface="Arial Unicode MS" pitchFamily="34" charset="-128"/>
            </a:endParaRPr>
          </a:p>
        </p:txBody>
      </p:sp>
      <p:pic>
        <p:nvPicPr>
          <p:cNvPr id="6" name="Image 5" descr="poster4_back_6.jpg"/>
          <p:cNvPicPr>
            <a:picLocks noChangeAspect="1"/>
          </p:cNvPicPr>
          <p:nvPr/>
        </p:nvPicPr>
        <p:blipFill>
          <a:blip r:embed="rId3" cstate="print">
            <a:clrChange>
              <a:clrFrom>
                <a:srgbClr val="FFFFFF"/>
              </a:clrFrom>
              <a:clrTo>
                <a:srgbClr val="FFFFFF">
                  <a:alpha val="0"/>
                </a:srgbClr>
              </a:clrTo>
            </a:clrChange>
          </a:blip>
          <a:srcRect l="10074" t="12679" r="9330" b="9580"/>
          <a:stretch>
            <a:fillRect/>
          </a:stretch>
        </p:blipFill>
        <p:spPr>
          <a:xfrm>
            <a:off x="6584434" y="132674"/>
            <a:ext cx="2380054" cy="1368152"/>
          </a:xfrm>
          <a:prstGeom prst="rect">
            <a:avLst/>
          </a:prstGeom>
          <a:ln>
            <a:solidFill>
              <a:schemeClr val="bg1"/>
            </a:solidFill>
          </a:ln>
        </p:spPr>
      </p:pic>
      <p:sp>
        <p:nvSpPr>
          <p:cNvPr id="7" name="Rectangle 6"/>
          <p:cNvSpPr/>
          <p:nvPr/>
        </p:nvSpPr>
        <p:spPr>
          <a:xfrm>
            <a:off x="0" y="764704"/>
            <a:ext cx="3624710" cy="523220"/>
          </a:xfrm>
          <a:prstGeom prst="rect">
            <a:avLst/>
          </a:prstGeom>
        </p:spPr>
        <p:txBody>
          <a:bodyPr wrap="none">
            <a:spAutoFit/>
          </a:bodyPr>
          <a:lstStyle/>
          <a:p>
            <a:r>
              <a:rPr lang="en-GB" sz="2800" b="1" dirty="0" smtClean="0">
                <a:latin typeface="Arial Unicode MS" pitchFamily="34" charset="-128"/>
                <a:ea typeface="Arial Unicode MS" pitchFamily="34" charset="-128"/>
                <a:cs typeface="Arial Unicode MS" pitchFamily="34" charset="-128"/>
              </a:rPr>
              <a:t>a. Drying Vegetables </a:t>
            </a:r>
            <a:endParaRPr lang="fr-FR" sz="28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0" y="4293096"/>
            <a:ext cx="9144000" cy="156966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Blanching</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Before drying, green </a:t>
            </a:r>
            <a:r>
              <a:rPr lang="en-GB" sz="2400" dirty="0" err="1" smtClean="0">
                <a:latin typeface="Arial Unicode MS" pitchFamily="34" charset="-128"/>
                <a:ea typeface="Arial Unicode MS" pitchFamily="34" charset="-128"/>
                <a:cs typeface="Arial Unicode MS" pitchFamily="34" charset="-128"/>
              </a:rPr>
              <a:t>mealies</a:t>
            </a:r>
            <a:r>
              <a:rPr lang="en-GB" sz="2400" dirty="0" smtClean="0">
                <a:latin typeface="Arial Unicode MS" pitchFamily="34" charset="-128"/>
                <a:ea typeface="Arial Unicode MS" pitchFamily="34" charset="-128"/>
                <a:cs typeface="Arial Unicode MS" pitchFamily="34" charset="-128"/>
              </a:rPr>
              <a:t> and some vegetables (e.g. peas, green beans, cabbage and carrots) should be blanched in steam. Young tender vegetables for 3 minutes and the rest for 5 minutes. </a:t>
            </a:r>
            <a:endParaRPr lang="fr-FR" sz="2400" dirty="0">
              <a:latin typeface="Arial Unicode MS" pitchFamily="34" charset="-128"/>
              <a:ea typeface="Arial Unicode MS" pitchFamily="34" charset="-128"/>
              <a:cs typeface="Arial Unicode MS" pitchFamily="34" charset="-128"/>
            </a:endParaRPr>
          </a:p>
        </p:txBody>
      </p:sp>
      <p:grpSp>
        <p:nvGrpSpPr>
          <p:cNvPr id="2" name="Groupe 13"/>
          <p:cNvGrpSpPr/>
          <p:nvPr/>
        </p:nvGrpSpPr>
        <p:grpSpPr>
          <a:xfrm>
            <a:off x="107504" y="3140968"/>
            <a:ext cx="8856984" cy="936104"/>
            <a:chOff x="0" y="3284984"/>
            <a:chExt cx="8856984" cy="936104"/>
          </a:xfrm>
        </p:grpSpPr>
        <p:sp>
          <p:nvSpPr>
            <p:cNvPr id="10" name="Rectangle 9"/>
            <p:cNvSpPr/>
            <p:nvPr/>
          </p:nvSpPr>
          <p:spPr>
            <a:xfrm>
              <a:off x="827584" y="3358007"/>
              <a:ext cx="7992888" cy="830997"/>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Use </a:t>
              </a:r>
              <a:r>
                <a:rPr lang="en-GB" sz="2400" b="1" dirty="0" smtClean="0">
                  <a:latin typeface="Arial Unicode MS" pitchFamily="34" charset="-128"/>
                  <a:ea typeface="Arial Unicode MS" pitchFamily="34" charset="-128"/>
                  <a:cs typeface="Arial Unicode MS" pitchFamily="34" charset="-128"/>
                </a:rPr>
                <a:t>vegetables of the best quality only</a:t>
              </a:r>
              <a:r>
                <a:rPr lang="en-GB" sz="2400" dirty="0" smtClean="0">
                  <a:latin typeface="Arial Unicode MS" pitchFamily="34" charset="-128"/>
                  <a:ea typeface="Arial Unicode MS" pitchFamily="34" charset="-128"/>
                  <a:cs typeface="Arial Unicode MS" pitchFamily="34" charset="-128"/>
                </a:rPr>
                <a:t>, since </a:t>
              </a:r>
              <a:r>
                <a:rPr lang="en-GB" sz="2400" b="1" dirty="0" smtClean="0">
                  <a:latin typeface="Arial Unicode MS" pitchFamily="34" charset="-128"/>
                  <a:ea typeface="Arial Unicode MS" pitchFamily="34" charset="-128"/>
                  <a:cs typeface="Arial Unicode MS" pitchFamily="34" charset="-128"/>
                </a:rPr>
                <a:t>drying does not improve the quality</a:t>
              </a:r>
              <a:r>
                <a:rPr lang="en-GB" sz="2400" dirty="0" smtClean="0">
                  <a:latin typeface="Arial Unicode MS" pitchFamily="34" charset="-128"/>
                  <a:ea typeface="Arial Unicode MS" pitchFamily="34" charset="-128"/>
                  <a:cs typeface="Arial Unicode MS" pitchFamily="34" charset="-128"/>
                </a:rPr>
                <a:t> of any product</a:t>
              </a:r>
              <a:r>
                <a:rPr lang="en-GB" dirty="0" smtClean="0">
                  <a:latin typeface="Arial Unicode MS" pitchFamily="34" charset="-128"/>
                  <a:ea typeface="Arial Unicode MS" pitchFamily="34" charset="-128"/>
                  <a:cs typeface="Arial Unicode MS" pitchFamily="34" charset="-128"/>
                </a:rPr>
                <a:t>. </a:t>
              </a:r>
              <a:endParaRPr lang="fr-FR" dirty="0"/>
            </a:p>
          </p:txBody>
        </p:sp>
        <p:grpSp>
          <p:nvGrpSpPr>
            <p:cNvPr id="3" name="Groupe 10"/>
            <p:cNvGrpSpPr/>
            <p:nvPr/>
          </p:nvGrpSpPr>
          <p:grpSpPr>
            <a:xfrm>
              <a:off x="0" y="3284984"/>
              <a:ext cx="8856984" cy="936104"/>
              <a:chOff x="2818523" y="3861048"/>
              <a:chExt cx="7562797" cy="520058"/>
            </a:xfrm>
          </p:grpSpPr>
          <p:sp>
            <p:nvSpPr>
              <p:cNvPr id="12" name="Triangle isocèle 11"/>
              <p:cNvSpPr/>
              <p:nvPr/>
            </p:nvSpPr>
            <p:spPr>
              <a:xfrm>
                <a:off x="2927552" y="3931987"/>
                <a:ext cx="553375" cy="3600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en-US" sz="4000" dirty="0" smtClean="0"/>
                  <a:t>!</a:t>
                </a:r>
                <a:endParaRPr lang="fr-FR" sz="4000" dirty="0"/>
              </a:p>
            </p:txBody>
          </p:sp>
          <p:sp>
            <p:nvSpPr>
              <p:cNvPr id="13" name="Rectangle 12"/>
              <p:cNvSpPr/>
              <p:nvPr/>
            </p:nvSpPr>
            <p:spPr>
              <a:xfrm>
                <a:off x="2818523" y="3861048"/>
                <a:ext cx="7562797" cy="5200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5" name="Rectangle 14"/>
          <p:cNvSpPr/>
          <p:nvPr/>
        </p:nvSpPr>
        <p:spPr>
          <a:xfrm>
            <a:off x="883550" y="5886544"/>
            <a:ext cx="8064896" cy="830997"/>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Steam blanching is recommended because it prevents the loss of some nutrients and improves preservation.</a:t>
            </a:r>
            <a:endParaRPr lang="fr-FR" sz="2400" dirty="0"/>
          </a:p>
        </p:txBody>
      </p:sp>
      <p:grpSp>
        <p:nvGrpSpPr>
          <p:cNvPr id="8" name="Groupe 15"/>
          <p:cNvGrpSpPr/>
          <p:nvPr/>
        </p:nvGrpSpPr>
        <p:grpSpPr>
          <a:xfrm>
            <a:off x="107504" y="5849888"/>
            <a:ext cx="8844354" cy="995572"/>
            <a:chOff x="1835696" y="1916832"/>
            <a:chExt cx="8844354" cy="995572"/>
          </a:xfrm>
        </p:grpSpPr>
        <p:sp>
          <p:nvSpPr>
            <p:cNvPr id="18" name="Rectangle 17"/>
            <p:cNvSpPr/>
            <p:nvPr/>
          </p:nvSpPr>
          <p:spPr>
            <a:xfrm>
              <a:off x="1859578" y="1916832"/>
              <a:ext cx="8820472" cy="9001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835696" y="2450739"/>
              <a:ext cx="864096"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4_back_7.jpg"/>
          <p:cNvPicPr>
            <a:picLocks noChangeAspect="1"/>
          </p:cNvPicPr>
          <p:nvPr/>
        </p:nvPicPr>
        <p:blipFill>
          <a:blip r:embed="rId3" cstate="print">
            <a:clrChange>
              <a:clrFrom>
                <a:srgbClr val="FFFFFF"/>
              </a:clrFrom>
              <a:clrTo>
                <a:srgbClr val="FFFFFF">
                  <a:alpha val="0"/>
                </a:srgbClr>
              </a:clrTo>
            </a:clrChange>
          </a:blip>
          <a:srcRect l="20206" t="24901" r="23030" b="26485"/>
          <a:stretch>
            <a:fillRect/>
          </a:stretch>
        </p:blipFill>
        <p:spPr>
          <a:xfrm rot="16200000">
            <a:off x="-245987" y="2558357"/>
            <a:ext cx="1571080" cy="864094"/>
          </a:xfrm>
          <a:prstGeom prst="rect">
            <a:avLst/>
          </a:prstGeom>
          <a:ln>
            <a:solidFill>
              <a:schemeClr val="bg1"/>
            </a:solidFill>
          </a:ln>
        </p:spPr>
      </p:pic>
      <p:pic>
        <p:nvPicPr>
          <p:cNvPr id="6" name="Image 5" descr="poster4_back_8.jpg"/>
          <p:cNvPicPr>
            <a:picLocks noChangeAspect="1"/>
          </p:cNvPicPr>
          <p:nvPr/>
        </p:nvPicPr>
        <p:blipFill>
          <a:blip r:embed="rId4" cstate="print">
            <a:clrChange>
              <a:clrFrom>
                <a:srgbClr val="FFFFFF"/>
              </a:clrFrom>
              <a:clrTo>
                <a:srgbClr val="FFFFFF">
                  <a:alpha val="0"/>
                </a:srgbClr>
              </a:clrTo>
            </a:clrChange>
          </a:blip>
          <a:srcRect l="25133" t="21031" r="18319" b="15876"/>
          <a:stretch>
            <a:fillRect/>
          </a:stretch>
        </p:blipFill>
        <p:spPr>
          <a:xfrm>
            <a:off x="107504" y="4221088"/>
            <a:ext cx="864096" cy="864096"/>
          </a:xfrm>
          <a:prstGeom prst="rect">
            <a:avLst/>
          </a:prstGeom>
          <a:ln>
            <a:solidFill>
              <a:schemeClr val="bg1"/>
            </a:solidFill>
          </a:ln>
        </p:spPr>
      </p:pic>
      <p:pic>
        <p:nvPicPr>
          <p:cNvPr id="7" name="Image 6" descr="poster4_back_9.jpg"/>
          <p:cNvPicPr>
            <a:picLocks noChangeAspect="1"/>
          </p:cNvPicPr>
          <p:nvPr/>
        </p:nvPicPr>
        <p:blipFill>
          <a:blip r:embed="rId5" cstate="print">
            <a:clrChange>
              <a:clrFrom>
                <a:srgbClr val="FFFFFF"/>
              </a:clrFrom>
              <a:clrTo>
                <a:srgbClr val="FFFFFF">
                  <a:alpha val="0"/>
                </a:srgbClr>
              </a:clrTo>
            </a:clrChange>
          </a:blip>
          <a:srcRect l="18849" t="14021" r="18319" b="15876"/>
          <a:stretch>
            <a:fillRect/>
          </a:stretch>
        </p:blipFill>
        <p:spPr>
          <a:xfrm>
            <a:off x="107504" y="5661248"/>
            <a:ext cx="864096" cy="864096"/>
          </a:xfrm>
          <a:prstGeom prst="rect">
            <a:avLst/>
          </a:prstGeom>
          <a:ln>
            <a:solidFill>
              <a:schemeClr val="bg1"/>
            </a:solidFill>
          </a:ln>
        </p:spPr>
      </p:pic>
      <p:sp>
        <p:nvSpPr>
          <p:cNvPr id="8" name="Rectangle 7"/>
          <p:cNvSpPr/>
          <p:nvPr/>
        </p:nvSpPr>
        <p:spPr>
          <a:xfrm>
            <a:off x="0" y="908720"/>
            <a:ext cx="9324528" cy="1200329"/>
          </a:xfrm>
          <a:prstGeom prst="rect">
            <a:avLst/>
          </a:prstGeom>
        </p:spPr>
        <p:txBody>
          <a:bodyPr wrap="square">
            <a:spAutoFit/>
          </a:bodyPr>
          <a:lstStyle/>
          <a:p>
            <a:r>
              <a:rPr lang="en-GB" sz="2400" b="1" u="sng" dirty="0" smtClean="0">
                <a:latin typeface="Arial Unicode MS" pitchFamily="34" charset="-128"/>
                <a:ea typeface="Arial Unicode MS" pitchFamily="34" charset="-128"/>
                <a:cs typeface="Arial Unicode MS" pitchFamily="34" charset="-128"/>
              </a:rPr>
              <a:t>Dried vegetable preparation</a:t>
            </a:r>
            <a:endParaRPr lang="fr-FR" sz="2400" u="sng" dirty="0" smtClean="0">
              <a:latin typeface="Arial Unicode MS" pitchFamily="34" charset="-128"/>
              <a:ea typeface="Arial Unicode MS" pitchFamily="34" charset="-128"/>
              <a:cs typeface="Arial Unicode MS" pitchFamily="34" charset="-128"/>
            </a:endParaRPr>
          </a:p>
          <a:p>
            <a:r>
              <a:rPr lang="en-GB" sz="2400" b="1" dirty="0" smtClean="0">
                <a:latin typeface="Arial Unicode MS" pitchFamily="34" charset="-128"/>
                <a:ea typeface="Arial Unicode MS" pitchFamily="34" charset="-128"/>
                <a:cs typeface="Arial Unicode MS" pitchFamily="34" charset="-128"/>
              </a:rPr>
              <a:t>Wash</a:t>
            </a:r>
            <a:r>
              <a:rPr lang="en-GB" sz="2400" dirty="0" smtClean="0">
                <a:latin typeface="Arial Unicode MS" pitchFamily="34" charset="-128"/>
                <a:ea typeface="Arial Unicode MS" pitchFamily="34" charset="-128"/>
                <a:cs typeface="Arial Unicode MS" pitchFamily="34" charset="-128"/>
              </a:rPr>
              <a:t> the vegetables thoroughly. </a:t>
            </a:r>
            <a:r>
              <a:rPr lang="en-GB" sz="2400" b="1" dirty="0" smtClean="0">
                <a:latin typeface="Arial Unicode MS" pitchFamily="34" charset="-128"/>
                <a:ea typeface="Arial Unicode MS" pitchFamily="34" charset="-128"/>
                <a:cs typeface="Arial Unicode MS" pitchFamily="34" charset="-128"/>
              </a:rPr>
              <a:t>Remove bruised or woody parts</a:t>
            </a:r>
            <a:r>
              <a:rPr lang="en-GB" sz="2400" dirty="0" smtClean="0">
                <a:latin typeface="Arial Unicode MS" pitchFamily="34" charset="-128"/>
                <a:ea typeface="Arial Unicode MS" pitchFamily="34" charset="-128"/>
                <a:cs typeface="Arial Unicode MS" pitchFamily="34" charset="-128"/>
              </a:rPr>
              <a:t>. Shell peas, shred cabbage, cut carrots into </a:t>
            </a:r>
            <a:r>
              <a:rPr lang="en-GB" sz="2400" b="1" dirty="0" smtClean="0">
                <a:latin typeface="Arial Unicode MS" pitchFamily="34" charset="-128"/>
                <a:ea typeface="Arial Unicode MS" pitchFamily="34" charset="-128"/>
                <a:cs typeface="Arial Unicode MS" pitchFamily="34" charset="-128"/>
              </a:rPr>
              <a:t>strips/slices 5mm thick</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1043608" y="2204864"/>
            <a:ext cx="8100392" cy="156966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Dried carrot: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Cut it into 2-3cm thick round slices or strips. Steam blanch for 5min, then submerge in cold water to prevent excessive cooking and then dry.</a:t>
            </a:r>
            <a:endParaRPr lang="fr-FR" sz="2400" dirty="0" smtClean="0">
              <a:latin typeface="Arial Unicode MS" pitchFamily="34" charset="-128"/>
              <a:ea typeface="Arial Unicode MS" pitchFamily="34" charset="-128"/>
              <a:cs typeface="Arial Unicode MS" pitchFamily="34" charset="-128"/>
            </a:endParaRPr>
          </a:p>
        </p:txBody>
      </p:sp>
      <p:sp>
        <p:nvSpPr>
          <p:cNvPr id="10" name="Rectangle 9"/>
          <p:cNvSpPr/>
          <p:nvPr/>
        </p:nvSpPr>
        <p:spPr>
          <a:xfrm>
            <a:off x="1043608" y="5517232"/>
            <a:ext cx="8100392" cy="1200329"/>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Dried cabbage:</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Wash cabbage and remove excess water. Shred into 2-4cm pieces. Steam blanch until it feels soft. Dry in the sun.</a:t>
            </a:r>
            <a:endParaRPr lang="fr-FR" sz="2400" dirty="0" smtClean="0">
              <a:latin typeface="Arial Unicode MS" pitchFamily="34" charset="-128"/>
              <a:ea typeface="Arial Unicode MS" pitchFamily="34" charset="-128"/>
              <a:cs typeface="Arial Unicode MS" pitchFamily="34" charset="-128"/>
            </a:endParaRPr>
          </a:p>
        </p:txBody>
      </p:sp>
      <p:sp>
        <p:nvSpPr>
          <p:cNvPr id="11" name="Rectangle 10"/>
          <p:cNvSpPr/>
          <p:nvPr/>
        </p:nvSpPr>
        <p:spPr>
          <a:xfrm>
            <a:off x="1043608" y="3861048"/>
            <a:ext cx="8100392" cy="156966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Dried tomato:</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Cut mini tomatoes in half. Slice regular tomatoes into 1cm thick pieces; remove the seeds; then wipe with a sanitised cloth or paper towel. Lightly sprinkle with salt and dry.</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7" name="Image 6" descr="poster4_back_13.jpg"/>
          <p:cNvPicPr>
            <a:picLocks noChangeAspect="1"/>
          </p:cNvPicPr>
          <p:nvPr/>
        </p:nvPicPr>
        <p:blipFill>
          <a:blip r:embed="rId3" cstate="print">
            <a:clrChange>
              <a:clrFrom>
                <a:srgbClr val="FFFFFF"/>
              </a:clrFrom>
              <a:clrTo>
                <a:srgbClr val="FFFFFF">
                  <a:alpha val="0"/>
                </a:srgbClr>
              </a:clrTo>
            </a:clrChange>
          </a:blip>
          <a:srcRect l="8258" t="7472" r="10701"/>
          <a:stretch>
            <a:fillRect/>
          </a:stretch>
        </p:blipFill>
        <p:spPr>
          <a:xfrm>
            <a:off x="6788844" y="138765"/>
            <a:ext cx="2159020" cy="1850075"/>
          </a:xfrm>
          <a:prstGeom prst="rect">
            <a:avLst/>
          </a:prstGeom>
          <a:ln>
            <a:solidFill>
              <a:schemeClr val="bg1"/>
            </a:solidFill>
          </a:ln>
        </p:spPr>
      </p:pic>
      <p:sp>
        <p:nvSpPr>
          <p:cNvPr id="9" name="Rectangle 8"/>
          <p:cNvSpPr/>
          <p:nvPr/>
        </p:nvSpPr>
        <p:spPr>
          <a:xfrm>
            <a:off x="0" y="1661899"/>
            <a:ext cx="9144000" cy="830997"/>
          </a:xfrm>
          <a:prstGeom prst="rect">
            <a:avLst/>
          </a:prstGeom>
        </p:spPr>
        <p:txBody>
          <a:bodyPr wrap="square">
            <a:spAutoFit/>
          </a:bodyPr>
          <a:lstStyle/>
          <a:p>
            <a:r>
              <a:rPr lang="en-GB" sz="2400" b="1" u="sng" dirty="0" smtClean="0">
                <a:latin typeface="Arial Unicode MS" pitchFamily="34" charset="-128"/>
                <a:ea typeface="Arial Unicode MS" pitchFamily="34" charset="-128"/>
                <a:cs typeface="Arial Unicode MS" pitchFamily="34" charset="-128"/>
              </a:rPr>
              <a:t>Selection of fruits for drying</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Fruits should be </a:t>
            </a:r>
            <a:r>
              <a:rPr lang="en-GB" sz="2400" b="1" dirty="0" smtClean="0">
                <a:latin typeface="Arial Unicode MS" pitchFamily="34" charset="-128"/>
                <a:ea typeface="Arial Unicode MS" pitchFamily="34" charset="-128"/>
                <a:cs typeface="Arial Unicode MS" pitchFamily="34" charset="-128"/>
              </a:rPr>
              <a:t>ripe but not overripe</a:t>
            </a:r>
            <a:r>
              <a:rPr lang="en-GB" sz="2400" dirty="0" smtClean="0">
                <a:latin typeface="Arial Unicode MS" pitchFamily="34" charset="-128"/>
                <a:ea typeface="Arial Unicode MS" pitchFamily="34" charset="-128"/>
                <a:cs typeface="Arial Unicode MS" pitchFamily="34" charset="-128"/>
              </a:rPr>
              <a:t>; prepare them </a:t>
            </a:r>
            <a:r>
              <a:rPr lang="en-GB" sz="2400" b="1" dirty="0" smtClean="0">
                <a:latin typeface="Arial Unicode MS" pitchFamily="34" charset="-128"/>
                <a:ea typeface="Arial Unicode MS" pitchFamily="34" charset="-128"/>
                <a:cs typeface="Arial Unicode MS" pitchFamily="34" charset="-128"/>
              </a:rPr>
              <a:t>immediately</a:t>
            </a:r>
            <a:r>
              <a:rPr lang="en-GB" sz="2400" dirty="0" smtClean="0">
                <a:latin typeface="Arial Unicode MS" pitchFamily="34" charset="-128"/>
                <a:ea typeface="Arial Unicode MS" pitchFamily="34" charset="-128"/>
                <a:cs typeface="Arial Unicode MS" pitchFamily="34" charset="-128"/>
              </a:rPr>
              <a:t>. </a:t>
            </a:r>
            <a:endParaRPr lang="fr-FR" sz="2400" dirty="0" smtClean="0">
              <a:latin typeface="Arial Unicode MS" pitchFamily="34" charset="-128"/>
              <a:ea typeface="Arial Unicode MS" pitchFamily="34" charset="-128"/>
              <a:cs typeface="Arial Unicode MS" pitchFamily="34" charset="-128"/>
            </a:endParaRPr>
          </a:p>
        </p:txBody>
      </p:sp>
      <p:grpSp>
        <p:nvGrpSpPr>
          <p:cNvPr id="2" name="Groupe 19"/>
          <p:cNvGrpSpPr/>
          <p:nvPr/>
        </p:nvGrpSpPr>
        <p:grpSpPr>
          <a:xfrm>
            <a:off x="0" y="4605087"/>
            <a:ext cx="9144000" cy="1776241"/>
            <a:chOff x="36512" y="3462250"/>
            <a:chExt cx="9144000" cy="1776241"/>
          </a:xfrm>
        </p:grpSpPr>
        <p:pic>
          <p:nvPicPr>
            <p:cNvPr id="5" name="Image 4" descr="poster4_back_11.jpg"/>
            <p:cNvPicPr>
              <a:picLocks noChangeAspect="1"/>
            </p:cNvPicPr>
            <p:nvPr/>
          </p:nvPicPr>
          <p:blipFill>
            <a:blip r:embed="rId4" cstate="print">
              <a:clrChange>
                <a:clrFrom>
                  <a:srgbClr val="FFFFFF"/>
                </a:clrFrom>
                <a:clrTo>
                  <a:srgbClr val="FFFFFF">
                    <a:alpha val="0"/>
                  </a:srgbClr>
                </a:clrTo>
              </a:clrChange>
            </a:blip>
            <a:srcRect l="20543" t="21522" r="20762" b="16910"/>
            <a:stretch>
              <a:fillRect/>
            </a:stretch>
          </p:blipFill>
          <p:spPr>
            <a:xfrm>
              <a:off x="7507703" y="3462250"/>
              <a:ext cx="1440160" cy="686830"/>
            </a:xfrm>
            <a:prstGeom prst="rect">
              <a:avLst/>
            </a:prstGeom>
            <a:ln>
              <a:solidFill>
                <a:schemeClr val="bg1"/>
              </a:solidFill>
            </a:ln>
          </p:spPr>
        </p:pic>
        <p:sp>
          <p:nvSpPr>
            <p:cNvPr id="10" name="Rectangle 9"/>
            <p:cNvSpPr/>
            <p:nvPr/>
          </p:nvSpPr>
          <p:spPr>
            <a:xfrm>
              <a:off x="36512" y="3668831"/>
              <a:ext cx="9144000" cy="1569660"/>
            </a:xfrm>
            <a:prstGeom prst="rect">
              <a:avLst/>
            </a:prstGeom>
          </p:spPr>
          <p:txBody>
            <a:bodyPr wrap="square">
              <a:spAutoFit/>
            </a:bodyPr>
            <a:lstStyle/>
            <a:p>
              <a:r>
                <a:rPr lang="en-GB" sz="2400" b="1" u="sng" dirty="0" smtClean="0">
                  <a:latin typeface="Arial Unicode MS" pitchFamily="34" charset="-128"/>
                  <a:ea typeface="Arial Unicode MS" pitchFamily="34" charset="-128"/>
                  <a:cs typeface="Arial Unicode MS" pitchFamily="34" charset="-128"/>
                </a:rPr>
                <a:t>Dried fruit preparation </a:t>
              </a:r>
              <a:r>
                <a:rPr lang="en-GB" sz="2400" dirty="0" smtClean="0">
                  <a:latin typeface="Arial Unicode MS" pitchFamily="34" charset="-128"/>
                  <a:ea typeface="Arial Unicode MS" pitchFamily="34" charset="-128"/>
                  <a:cs typeface="Arial Unicode MS" pitchFamily="34" charset="-128"/>
                </a:rPr>
                <a:t>(e.g. peach, apricot, apple…)</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a:t>
              </a:r>
              <a:r>
                <a:rPr lang="en-GB" sz="2400" b="1" dirty="0" smtClean="0">
                  <a:latin typeface="Arial Unicode MS" pitchFamily="34" charset="-128"/>
                  <a:ea typeface="Arial Unicode MS" pitchFamily="34" charset="-128"/>
                  <a:cs typeface="Arial Unicode MS" pitchFamily="34" charset="-128"/>
                </a:rPr>
                <a:t>Wash </a:t>
              </a:r>
              <a:r>
                <a:rPr lang="en-GB" sz="2400" dirty="0" smtClean="0">
                  <a:latin typeface="Arial Unicode MS" pitchFamily="34" charset="-128"/>
                  <a:ea typeface="Arial Unicode MS" pitchFamily="34" charset="-128"/>
                  <a:cs typeface="Arial Unicode MS" pitchFamily="34" charset="-128"/>
                </a:rPr>
                <a:t>the fruits (peeled or unpeeled). </a:t>
              </a:r>
            </a:p>
            <a:p>
              <a:r>
                <a:rPr lang="en-GB" sz="2400" dirty="0" smtClean="0">
                  <a:latin typeface="Arial Unicode MS" pitchFamily="34" charset="-128"/>
                  <a:ea typeface="Arial Unicode MS" pitchFamily="34" charset="-128"/>
                  <a:cs typeface="Arial Unicode MS" pitchFamily="34" charset="-128"/>
                </a:rPr>
                <a:t>2) </a:t>
              </a:r>
              <a:r>
                <a:rPr lang="en-GB" sz="2400" b="1" dirty="0" smtClean="0">
                  <a:latin typeface="Arial Unicode MS" pitchFamily="34" charset="-128"/>
                  <a:ea typeface="Arial Unicode MS" pitchFamily="34" charset="-128"/>
                  <a:cs typeface="Arial Unicode MS" pitchFamily="34" charset="-128"/>
                </a:rPr>
                <a:t>Cut</a:t>
              </a:r>
              <a:r>
                <a:rPr lang="en-GB" sz="2400" dirty="0" smtClean="0">
                  <a:latin typeface="Arial Unicode MS" pitchFamily="34" charset="-128"/>
                  <a:ea typeface="Arial Unicode MS" pitchFamily="34" charset="-128"/>
                  <a:cs typeface="Arial Unicode MS" pitchFamily="34" charset="-128"/>
                </a:rPr>
                <a:t> in halves, quarters or smaller pieces. </a:t>
              </a:r>
            </a:p>
            <a:p>
              <a:r>
                <a:rPr lang="en-GB" sz="2400" dirty="0" smtClean="0">
                  <a:latin typeface="Arial Unicode MS" pitchFamily="34" charset="-128"/>
                  <a:ea typeface="Arial Unicode MS" pitchFamily="34" charset="-128"/>
                  <a:cs typeface="Arial Unicode MS" pitchFamily="34" charset="-128"/>
                </a:rPr>
                <a:t>3) Put them </a:t>
              </a:r>
              <a:r>
                <a:rPr lang="en-GB" sz="2400" b="1" dirty="0" smtClean="0">
                  <a:latin typeface="Arial Unicode MS" pitchFamily="34" charset="-128"/>
                  <a:ea typeface="Arial Unicode MS" pitchFamily="34" charset="-128"/>
                  <a:cs typeface="Arial Unicode MS" pitchFamily="34" charset="-128"/>
                </a:rPr>
                <a:t>immediately</a:t>
              </a:r>
              <a:r>
                <a:rPr lang="en-GB" sz="2400"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to dry</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grpSp>
      <p:sp>
        <p:nvSpPr>
          <p:cNvPr id="11" name="Rectangle 10"/>
          <p:cNvSpPr/>
          <p:nvPr/>
        </p:nvSpPr>
        <p:spPr>
          <a:xfrm>
            <a:off x="0" y="1033572"/>
            <a:ext cx="2722220" cy="523220"/>
          </a:xfrm>
          <a:prstGeom prst="rect">
            <a:avLst/>
          </a:prstGeom>
        </p:spPr>
        <p:txBody>
          <a:bodyPr wrap="none">
            <a:spAutoFit/>
          </a:bodyPr>
          <a:lstStyle/>
          <a:p>
            <a:r>
              <a:rPr lang="en-GB" sz="2800" b="1" dirty="0" smtClean="0">
                <a:latin typeface="Arial Unicode MS" pitchFamily="34" charset="-128"/>
                <a:ea typeface="Arial Unicode MS" pitchFamily="34" charset="-128"/>
                <a:cs typeface="Arial Unicode MS" pitchFamily="34" charset="-128"/>
              </a:rPr>
              <a:t>b. Drying Fruits </a:t>
            </a:r>
            <a:endParaRPr lang="fr-FR" sz="2800" dirty="0" smtClean="0">
              <a:latin typeface="Arial Unicode MS" pitchFamily="34" charset="-128"/>
              <a:ea typeface="Arial Unicode MS" pitchFamily="34" charset="-128"/>
              <a:cs typeface="Arial Unicode MS" pitchFamily="34" charset="-128"/>
            </a:endParaRPr>
          </a:p>
        </p:txBody>
      </p:sp>
      <p:grpSp>
        <p:nvGrpSpPr>
          <p:cNvPr id="3" name="Groupe 18"/>
          <p:cNvGrpSpPr/>
          <p:nvPr/>
        </p:nvGrpSpPr>
        <p:grpSpPr>
          <a:xfrm>
            <a:off x="123546" y="2780928"/>
            <a:ext cx="8856984" cy="1368152"/>
            <a:chOff x="123546" y="2132854"/>
            <a:chExt cx="8856984" cy="1368152"/>
          </a:xfrm>
        </p:grpSpPr>
        <p:sp>
          <p:nvSpPr>
            <p:cNvPr id="13" name="Rectangle 12"/>
            <p:cNvSpPr/>
            <p:nvPr/>
          </p:nvSpPr>
          <p:spPr>
            <a:xfrm>
              <a:off x="1115616" y="2165955"/>
              <a:ext cx="7864914" cy="1200329"/>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Do not </a:t>
              </a:r>
              <a:r>
                <a:rPr lang="en-GB" sz="2400" dirty="0" smtClean="0">
                  <a:latin typeface="Arial Unicode MS" pitchFamily="34" charset="-128"/>
                  <a:ea typeface="Arial Unicode MS" pitchFamily="34" charset="-128"/>
                  <a:cs typeface="Arial Unicode MS" pitchFamily="34" charset="-128"/>
                </a:rPr>
                <a:t>shake the fruits from the trees! </a:t>
              </a:r>
            </a:p>
            <a:p>
              <a:r>
                <a:rPr lang="en-GB" sz="2400" dirty="0" smtClean="0">
                  <a:latin typeface="Arial Unicode MS" pitchFamily="34" charset="-128"/>
                  <a:ea typeface="Arial Unicode MS" pitchFamily="34" charset="-128"/>
                  <a:cs typeface="Arial Unicode MS" pitchFamily="34" charset="-128"/>
                </a:rPr>
                <a:t>It will bruise them and bruised portions would turn black during the drying process.</a:t>
              </a:r>
              <a:endParaRPr lang="fr-FR" sz="2400" dirty="0" smtClean="0">
                <a:latin typeface="Arial Unicode MS" pitchFamily="34" charset="-128"/>
                <a:ea typeface="Arial Unicode MS" pitchFamily="34" charset="-128"/>
                <a:cs typeface="Arial Unicode MS" pitchFamily="34" charset="-128"/>
              </a:endParaRPr>
            </a:p>
          </p:txBody>
        </p:sp>
        <p:grpSp>
          <p:nvGrpSpPr>
            <p:cNvPr id="6" name="Groupe 10"/>
            <p:cNvGrpSpPr/>
            <p:nvPr/>
          </p:nvGrpSpPr>
          <p:grpSpPr>
            <a:xfrm>
              <a:off x="123546" y="2132854"/>
              <a:ext cx="8856984" cy="1368152"/>
              <a:chOff x="2832221" y="3861048"/>
              <a:chExt cx="7562797" cy="760085"/>
            </a:xfrm>
          </p:grpSpPr>
          <p:sp>
            <p:nvSpPr>
              <p:cNvPr id="17" name="Triangle isocèle 16"/>
              <p:cNvSpPr/>
              <p:nvPr/>
            </p:nvSpPr>
            <p:spPr>
              <a:xfrm>
                <a:off x="2982589" y="4021067"/>
                <a:ext cx="614862" cy="44004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en-US" sz="4000" dirty="0" smtClean="0"/>
                  <a:t>!</a:t>
                </a:r>
                <a:endParaRPr lang="fr-FR" sz="4000" dirty="0"/>
              </a:p>
            </p:txBody>
          </p:sp>
          <p:sp>
            <p:nvSpPr>
              <p:cNvPr id="18" name="Rectangle 17"/>
              <p:cNvSpPr/>
              <p:nvPr/>
            </p:nvSpPr>
            <p:spPr>
              <a:xfrm>
                <a:off x="2832221" y="3861048"/>
                <a:ext cx="7562797" cy="7600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grpSp>
        <p:nvGrpSpPr>
          <p:cNvPr id="2" name="Groupe 11"/>
          <p:cNvGrpSpPr/>
          <p:nvPr/>
        </p:nvGrpSpPr>
        <p:grpSpPr>
          <a:xfrm>
            <a:off x="0" y="3429000"/>
            <a:ext cx="9144000" cy="3445931"/>
            <a:chOff x="0" y="3545632"/>
            <a:chExt cx="9144000" cy="3445931"/>
          </a:xfrm>
        </p:grpSpPr>
        <p:pic>
          <p:nvPicPr>
            <p:cNvPr id="6" name="Image 5" descr="poster4_back_10.jpg"/>
            <p:cNvPicPr>
              <a:picLocks noChangeAspect="1"/>
            </p:cNvPicPr>
            <p:nvPr/>
          </p:nvPicPr>
          <p:blipFill>
            <a:blip r:embed="rId3" cstate="print">
              <a:clrChange>
                <a:clrFrom>
                  <a:srgbClr val="FFFFFD"/>
                </a:clrFrom>
                <a:clrTo>
                  <a:srgbClr val="FFFFFD">
                    <a:alpha val="0"/>
                  </a:srgbClr>
                </a:clrTo>
              </a:clrChange>
            </a:blip>
            <a:srcRect l="11739" t="12087" r="11958" b="10455"/>
            <a:stretch>
              <a:fillRect/>
            </a:stretch>
          </p:blipFill>
          <p:spPr>
            <a:xfrm>
              <a:off x="2195736" y="3545632"/>
              <a:ext cx="1872208" cy="864096"/>
            </a:xfrm>
            <a:prstGeom prst="rect">
              <a:avLst/>
            </a:prstGeom>
            <a:ln>
              <a:solidFill>
                <a:schemeClr val="bg1"/>
              </a:solidFill>
            </a:ln>
          </p:spPr>
        </p:pic>
        <p:sp>
          <p:nvSpPr>
            <p:cNvPr id="7" name="Rectangle 6"/>
            <p:cNvSpPr/>
            <p:nvPr/>
          </p:nvSpPr>
          <p:spPr>
            <a:xfrm>
              <a:off x="0" y="3883020"/>
              <a:ext cx="9144000" cy="3108543"/>
            </a:xfrm>
            <a:prstGeom prst="rect">
              <a:avLst/>
            </a:prstGeom>
          </p:spPr>
          <p:txBody>
            <a:bodyPr wrap="square">
              <a:spAutoFit/>
            </a:bodyPr>
            <a:lstStyle/>
            <a:p>
              <a:r>
                <a:rPr lang="en-GB" sz="2800" b="1" u="sng" dirty="0" smtClean="0">
                  <a:latin typeface="Arial Unicode MS" pitchFamily="34" charset="-128"/>
                  <a:ea typeface="Arial Unicode MS" pitchFamily="34" charset="-128"/>
                  <a:cs typeface="Arial Unicode MS" pitchFamily="34" charset="-128"/>
                </a:rPr>
                <a:t>Fruit leather</a:t>
              </a:r>
              <a:endParaRPr lang="fr-FR" sz="2800" u="sng"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Use </a:t>
              </a:r>
              <a:r>
                <a:rPr lang="en-GB" sz="2400" b="1" dirty="0" smtClean="0">
                  <a:latin typeface="Arial Unicode MS" pitchFamily="34" charset="-128"/>
                  <a:ea typeface="Arial Unicode MS" pitchFamily="34" charset="-128"/>
                  <a:cs typeface="Arial Unicode MS" pitchFamily="34" charset="-128"/>
                </a:rPr>
                <a:t>ripe fruits </a:t>
              </a:r>
              <a:r>
                <a:rPr lang="en-GB" sz="2400" dirty="0" smtClean="0">
                  <a:latin typeface="Arial Unicode MS" pitchFamily="34" charset="-128"/>
                  <a:ea typeface="Arial Unicode MS" pitchFamily="34" charset="-128"/>
                  <a:cs typeface="Arial Unicode MS" pitchFamily="34" charset="-128"/>
                </a:rPr>
                <a:t>such as apples, apricots, quinces, pears, peaches or figs.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a:t>
              </a:r>
              <a:r>
                <a:rPr lang="en-GB" sz="2400" b="1" dirty="0" smtClean="0">
                  <a:latin typeface="Arial Unicode MS" pitchFamily="34" charset="-128"/>
                  <a:ea typeface="Arial Unicode MS" pitchFamily="34" charset="-128"/>
                  <a:cs typeface="Arial Unicode MS" pitchFamily="34" charset="-128"/>
                </a:rPr>
                <a:t>Wash, peel and remove the stones </a:t>
              </a:r>
              <a:r>
                <a:rPr lang="en-GB" sz="2400" dirty="0" smtClean="0">
                  <a:latin typeface="Arial Unicode MS" pitchFamily="34" charset="-128"/>
                  <a:ea typeface="Arial Unicode MS" pitchFamily="34" charset="-128"/>
                  <a:cs typeface="Arial Unicode MS" pitchFamily="34" charset="-128"/>
                </a:rPr>
                <a:t>or cores.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a:t>
              </a:r>
              <a:r>
                <a:rPr lang="en-GB" sz="2400" b="1" dirty="0" smtClean="0">
                  <a:latin typeface="Arial Unicode MS" pitchFamily="34" charset="-128"/>
                  <a:ea typeface="Arial Unicode MS" pitchFamily="34" charset="-128"/>
                  <a:cs typeface="Arial Unicode MS" pitchFamily="34" charset="-128"/>
                </a:rPr>
                <a:t>Mince</a:t>
              </a:r>
              <a:r>
                <a:rPr lang="en-GB" sz="2400" dirty="0" smtClean="0">
                  <a:latin typeface="Arial Unicode MS" pitchFamily="34" charset="-128"/>
                  <a:ea typeface="Arial Unicode MS" pitchFamily="34" charset="-128"/>
                  <a:cs typeface="Arial Unicode MS" pitchFamily="34" charset="-128"/>
                </a:rPr>
                <a:t> the fruit. Add a pinch of </a:t>
              </a:r>
              <a:r>
                <a:rPr lang="en-GB" sz="2400" b="1" dirty="0" smtClean="0">
                  <a:latin typeface="Arial Unicode MS" pitchFamily="34" charset="-128"/>
                  <a:ea typeface="Arial Unicode MS" pitchFamily="34" charset="-128"/>
                  <a:cs typeface="Arial Unicode MS" pitchFamily="34" charset="-128"/>
                </a:rPr>
                <a:t>salt</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Spread the minced fruit </a:t>
              </a:r>
              <a:r>
                <a:rPr lang="en-GB" sz="2400" b="1" dirty="0" smtClean="0">
                  <a:latin typeface="Arial Unicode MS" pitchFamily="34" charset="-128"/>
                  <a:ea typeface="Arial Unicode MS" pitchFamily="34" charset="-128"/>
                  <a:cs typeface="Arial Unicode MS" pitchFamily="34" charset="-128"/>
                </a:rPr>
                <a:t>5mm thick </a:t>
              </a:r>
              <a:r>
                <a:rPr lang="en-GB" sz="2400" dirty="0" smtClean="0">
                  <a:latin typeface="Arial Unicode MS" pitchFamily="34" charset="-128"/>
                  <a:ea typeface="Arial Unicode MS" pitchFamily="34" charset="-128"/>
                  <a:cs typeface="Arial Unicode MS" pitchFamily="34" charset="-128"/>
                </a:rPr>
                <a:t>on, for example, greased butter paper or a clean plastic sheet. </a:t>
              </a:r>
              <a:r>
                <a:rPr lang="en-GB" sz="2400" b="1" dirty="0" smtClean="0">
                  <a:latin typeface="Arial Unicode MS" pitchFamily="34" charset="-128"/>
                  <a:ea typeface="Arial Unicode MS" pitchFamily="34" charset="-128"/>
                  <a:cs typeface="Arial Unicode MS" pitchFamily="34" charset="-128"/>
                </a:rPr>
                <a:t>Allow to dry </a:t>
              </a:r>
              <a:r>
                <a:rPr lang="en-GB" sz="2400" dirty="0" smtClean="0">
                  <a:latin typeface="Arial Unicode MS" pitchFamily="34" charset="-128"/>
                  <a:ea typeface="Arial Unicode MS" pitchFamily="34" charset="-128"/>
                  <a:cs typeface="Arial Unicode MS" pitchFamily="34" charset="-128"/>
                </a:rPr>
                <a:t>on a board in the sun. </a:t>
              </a:r>
              <a:r>
                <a:rPr lang="en-GB" sz="2400" b="1" dirty="0" smtClean="0">
                  <a:latin typeface="Arial Unicode MS" pitchFamily="34" charset="-128"/>
                  <a:ea typeface="Arial Unicode MS" pitchFamily="34" charset="-128"/>
                  <a:cs typeface="Arial Unicode MS" pitchFamily="34" charset="-128"/>
                </a:rPr>
                <a:t>Protect it from flies and dust</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grpSp>
      <p:grpSp>
        <p:nvGrpSpPr>
          <p:cNvPr id="3" name="Groupe 12"/>
          <p:cNvGrpSpPr/>
          <p:nvPr/>
        </p:nvGrpSpPr>
        <p:grpSpPr>
          <a:xfrm>
            <a:off x="0" y="827420"/>
            <a:ext cx="9144000" cy="2663136"/>
            <a:chOff x="0" y="908720"/>
            <a:chExt cx="9144000" cy="2663136"/>
          </a:xfrm>
        </p:grpSpPr>
        <p:sp>
          <p:nvSpPr>
            <p:cNvPr id="10" name="Rectangle 9"/>
            <p:cNvSpPr/>
            <p:nvPr/>
          </p:nvSpPr>
          <p:spPr>
            <a:xfrm>
              <a:off x="0" y="1201976"/>
              <a:ext cx="9144000" cy="2369880"/>
            </a:xfrm>
            <a:prstGeom prst="rect">
              <a:avLst/>
            </a:prstGeom>
          </p:spPr>
          <p:txBody>
            <a:bodyPr wrap="square">
              <a:spAutoFit/>
            </a:bodyPr>
            <a:lstStyle/>
            <a:p>
              <a:r>
                <a:rPr lang="en-GB" sz="2800" b="1" u="sng" dirty="0" smtClean="0">
                  <a:latin typeface="Arial Unicode MS" pitchFamily="34" charset="-128"/>
                  <a:ea typeface="Arial Unicode MS" pitchFamily="34" charset="-128"/>
                  <a:cs typeface="Arial Unicode MS" pitchFamily="34" charset="-128"/>
                </a:rPr>
                <a:t>Dried apple</a:t>
              </a:r>
              <a:endParaRPr lang="fr-FR" sz="2800" u="sng" dirty="0" smtClean="0">
                <a:latin typeface="Arial Unicode MS" pitchFamily="34" charset="-128"/>
                <a:ea typeface="Arial Unicode MS" pitchFamily="34" charset="-128"/>
                <a:cs typeface="Arial Unicode MS" pitchFamily="34" charset="-128"/>
              </a:endParaRPr>
            </a:p>
            <a:p>
              <a:pPr marL="457200" indent="-457200"/>
              <a:r>
                <a:rPr lang="en-GB" sz="2400" dirty="0" smtClean="0">
                  <a:latin typeface="Arial Unicode MS" pitchFamily="34" charset="-128"/>
                  <a:ea typeface="Arial Unicode MS" pitchFamily="34" charset="-128"/>
                  <a:cs typeface="Arial Unicode MS" pitchFamily="34" charset="-128"/>
                </a:rPr>
                <a:t>1) </a:t>
              </a:r>
              <a:r>
                <a:rPr lang="en-GB" sz="2400" b="1" dirty="0" smtClean="0">
                  <a:latin typeface="Arial Unicode MS" pitchFamily="34" charset="-128"/>
                  <a:ea typeface="Arial Unicode MS" pitchFamily="34" charset="-128"/>
                  <a:cs typeface="Arial Unicode MS" pitchFamily="34" charset="-128"/>
                </a:rPr>
                <a:t>Wash</a:t>
              </a:r>
              <a:r>
                <a:rPr lang="en-GB" sz="2400" dirty="0" smtClean="0">
                  <a:latin typeface="Arial Unicode MS" pitchFamily="34" charset="-128"/>
                  <a:ea typeface="Arial Unicode MS" pitchFamily="34" charset="-128"/>
                  <a:cs typeface="Arial Unicode MS" pitchFamily="34" charset="-128"/>
                </a:rPr>
                <a:t> the fruit (peeled or unpeeled) </a:t>
              </a:r>
            </a:p>
            <a:p>
              <a:pPr marL="457200" indent="-457200"/>
              <a:r>
                <a:rPr lang="en-GB" sz="2400" dirty="0" smtClean="0">
                  <a:latin typeface="Arial Unicode MS" pitchFamily="34" charset="-128"/>
                  <a:ea typeface="Arial Unicode MS" pitchFamily="34" charset="-128"/>
                  <a:cs typeface="Arial Unicode MS" pitchFamily="34" charset="-128"/>
                </a:rPr>
                <a:t>2) </a:t>
              </a:r>
              <a:r>
                <a:rPr lang="en-GB" sz="2400" b="1" dirty="0" smtClean="0">
                  <a:latin typeface="Arial Unicode MS" pitchFamily="34" charset="-128"/>
                  <a:ea typeface="Arial Unicode MS" pitchFamily="34" charset="-128"/>
                  <a:cs typeface="Arial Unicode MS" pitchFamily="34" charset="-128"/>
                </a:rPr>
                <a:t>Cut </a:t>
              </a:r>
              <a:r>
                <a:rPr lang="en-GB" sz="2400" dirty="0" smtClean="0">
                  <a:latin typeface="Arial Unicode MS" pitchFamily="34" charset="-128"/>
                  <a:ea typeface="Arial Unicode MS" pitchFamily="34" charset="-128"/>
                  <a:cs typeface="Arial Unicode MS" pitchFamily="34" charset="-128"/>
                </a:rPr>
                <a:t>as explained above. </a:t>
              </a:r>
            </a:p>
            <a:p>
              <a:r>
                <a:rPr lang="en-GB" sz="2400" dirty="0" smtClean="0">
                  <a:latin typeface="Arial Unicode MS" pitchFamily="34" charset="-128"/>
                  <a:ea typeface="Arial Unicode MS" pitchFamily="34" charset="-128"/>
                  <a:cs typeface="Arial Unicode MS" pitchFamily="34" charset="-128"/>
                </a:rPr>
                <a:t>3) While peeling, immerse them in </a:t>
              </a:r>
              <a:r>
                <a:rPr lang="en-GB" sz="2400" b="1" dirty="0" smtClean="0">
                  <a:latin typeface="Arial Unicode MS" pitchFamily="34" charset="-128"/>
                  <a:ea typeface="Arial Unicode MS" pitchFamily="34" charset="-128"/>
                  <a:cs typeface="Arial Unicode MS" pitchFamily="34" charset="-128"/>
                </a:rPr>
                <a:t>salty water with lemon juice</a:t>
              </a:r>
              <a:r>
                <a:rPr lang="en-GB" sz="2400" dirty="0" smtClean="0">
                  <a:latin typeface="Arial Unicode MS" pitchFamily="34" charset="-128"/>
                  <a:ea typeface="Arial Unicode MS" pitchFamily="34" charset="-128"/>
                  <a:cs typeface="Arial Unicode MS" pitchFamily="34" charset="-128"/>
                </a:rPr>
                <a:t> added. Remove excess water with a dry cloth and then </a:t>
              </a:r>
              <a:r>
                <a:rPr lang="en-GB" sz="2400" b="1" dirty="0" smtClean="0">
                  <a:latin typeface="Arial Unicode MS" pitchFamily="34" charset="-128"/>
                  <a:ea typeface="Arial Unicode MS" pitchFamily="34" charset="-128"/>
                  <a:cs typeface="Arial Unicode MS" pitchFamily="34" charset="-128"/>
                </a:rPr>
                <a:t>dry in sunlight </a:t>
              </a:r>
              <a:r>
                <a:rPr lang="en-GB" sz="2400" dirty="0" smtClean="0">
                  <a:latin typeface="Arial Unicode MS" pitchFamily="34" charset="-128"/>
                  <a:ea typeface="Arial Unicode MS" pitchFamily="34" charset="-128"/>
                  <a:cs typeface="Arial Unicode MS" pitchFamily="34" charset="-128"/>
                </a:rPr>
                <a:t>until done.</a:t>
              </a:r>
              <a:endParaRPr lang="fr-FR" sz="2400" dirty="0" smtClean="0">
                <a:latin typeface="Arial Unicode MS" pitchFamily="34" charset="-128"/>
                <a:ea typeface="Arial Unicode MS" pitchFamily="34" charset="-128"/>
                <a:cs typeface="Arial Unicode MS" pitchFamily="34" charset="-128"/>
              </a:endParaRPr>
            </a:p>
          </p:txBody>
        </p:sp>
        <p:pic>
          <p:nvPicPr>
            <p:cNvPr id="11" name="Image 10" descr="poster4_back_12.jpg"/>
            <p:cNvPicPr>
              <a:picLocks noChangeAspect="1"/>
            </p:cNvPicPr>
            <p:nvPr/>
          </p:nvPicPr>
          <p:blipFill>
            <a:blip r:embed="rId4" cstate="print">
              <a:clrChange>
                <a:clrFrom>
                  <a:srgbClr val="FFFFFF"/>
                </a:clrFrom>
                <a:clrTo>
                  <a:srgbClr val="FFFFFF">
                    <a:alpha val="0"/>
                  </a:srgbClr>
                </a:clrTo>
              </a:clrChange>
            </a:blip>
            <a:srcRect l="23105" t="15000" r="19133" b="10001"/>
            <a:stretch>
              <a:fillRect/>
            </a:stretch>
          </p:blipFill>
          <p:spPr>
            <a:xfrm>
              <a:off x="2051720" y="908720"/>
              <a:ext cx="720080" cy="720080"/>
            </a:xfrm>
            <a:prstGeom prst="rect">
              <a:avLst/>
            </a:prstGeom>
            <a:ln>
              <a:solidFill>
                <a:schemeClr val="bg1"/>
              </a:solid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12776"/>
            <a:ext cx="8229600" cy="4536504"/>
          </a:xfrm>
          <a:ln w="31750">
            <a:solidFill>
              <a:schemeClr val="accent2">
                <a:lumMod val="50000"/>
              </a:schemeClr>
            </a:solidFill>
          </a:ln>
        </p:spPr>
        <p:txBody>
          <a:bodyPr>
            <a:normAutofit/>
          </a:bodyPr>
          <a:lstStyle/>
          <a:p>
            <a:pPr>
              <a:lnSpc>
                <a:spcPct val="150000"/>
              </a:lnSpc>
              <a:buNone/>
            </a:pPr>
            <a:r>
              <a:rPr lang="en-US" sz="2800" b="1" u="sng" dirty="0" smtClean="0">
                <a:latin typeface="Arial Unicode MS" pitchFamily="34" charset="-128"/>
                <a:ea typeface="Arial Unicode MS" pitchFamily="34" charset="-128"/>
                <a:cs typeface="Arial Unicode MS" pitchFamily="34" charset="-128"/>
              </a:rPr>
              <a:t>Instructions for bottling</a:t>
            </a:r>
          </a:p>
          <a:p>
            <a:pPr marL="0" indent="0">
              <a:lnSpc>
                <a:spcPct val="150000"/>
              </a:lnSpc>
              <a:buNone/>
            </a:pPr>
            <a:r>
              <a:rPr lang="en-US" sz="2400" dirty="0" smtClean="0">
                <a:latin typeface="Arial Unicode MS" pitchFamily="34" charset="-128"/>
                <a:ea typeface="Arial Unicode MS" pitchFamily="34" charset="-128"/>
                <a:cs typeface="Arial Unicode MS" pitchFamily="34" charset="-128"/>
              </a:rPr>
              <a:t>1) In a separate pot, boil the washed bottles to be used for bottling the preserve.</a:t>
            </a:r>
          </a:p>
          <a:p>
            <a:pPr marL="0" indent="0">
              <a:lnSpc>
                <a:spcPct val="150000"/>
              </a:lnSpc>
              <a:buNone/>
            </a:pPr>
            <a:r>
              <a:rPr lang="en-US" sz="2400" dirty="0" smtClean="0">
                <a:latin typeface="Arial Unicode MS" pitchFamily="34" charset="-128"/>
                <a:ea typeface="Arial Unicode MS" pitchFamily="34" charset="-128"/>
                <a:cs typeface="Arial Unicode MS" pitchFamily="34" charset="-128"/>
              </a:rPr>
              <a:t>2) Take bottles from boiling water and fill them immediately with the preserve mix.</a:t>
            </a:r>
          </a:p>
          <a:p>
            <a:pPr marL="0" indent="0">
              <a:lnSpc>
                <a:spcPct val="150000"/>
              </a:lnSpc>
              <a:buNone/>
            </a:pPr>
            <a:r>
              <a:rPr lang="en-US" sz="2400" dirty="0" smtClean="0">
                <a:latin typeface="Arial Unicode MS" pitchFamily="34" charset="-128"/>
                <a:ea typeface="Arial Unicode MS" pitchFamily="34" charset="-128"/>
                <a:cs typeface="Arial Unicode MS" pitchFamily="34" charset="-128"/>
              </a:rPr>
              <a:t>3) Dip the jar lids in boiling water for a few seconds and then seal the bottles.</a:t>
            </a:r>
          </a:p>
        </p:txBody>
      </p:sp>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6" name="Rectangle 5"/>
          <p:cNvSpPr/>
          <p:nvPr/>
        </p:nvSpPr>
        <p:spPr>
          <a:xfrm>
            <a:off x="0" y="764704"/>
            <a:ext cx="8388424"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Jam making</a:t>
            </a:r>
            <a:r>
              <a:rPr lang="fr-FR" sz="2800" dirty="0" smtClean="0">
                <a:latin typeface="Arial Unicode MS" pitchFamily="34" charset="-128"/>
                <a:ea typeface="Arial Unicode MS" pitchFamily="34" charset="-128"/>
                <a:cs typeface="Arial Unicode MS" pitchFamily="34" charset="-128"/>
              </a:rPr>
              <a:t> </a:t>
            </a:r>
            <a:r>
              <a:rPr lang="fr-FR" sz="2400" b="1" dirty="0" smtClean="0">
                <a:latin typeface="Arial Unicode MS" pitchFamily="34" charset="-128"/>
                <a:ea typeface="Arial Unicode MS" pitchFamily="34" charset="-128"/>
                <a:cs typeface="Arial Unicode MS" pitchFamily="34" charset="-128"/>
              </a:rPr>
              <a:t>(</a:t>
            </a:r>
            <a:r>
              <a:rPr lang="fr-FR" sz="2400" b="1" dirty="0" err="1" smtClean="0">
                <a:latin typeface="Arial Unicode MS" pitchFamily="34" charset="-128"/>
                <a:ea typeface="Arial Unicode MS" pitchFamily="34" charset="-128"/>
                <a:cs typeface="Arial Unicode MS" pitchFamily="34" charset="-128"/>
              </a:rPr>
              <a:t>Pumpkin</a:t>
            </a:r>
            <a:r>
              <a:rPr lang="fr-FR" sz="2400" b="1" dirty="0" smtClean="0">
                <a:latin typeface="Arial Unicode MS" pitchFamily="34" charset="-128"/>
                <a:ea typeface="Arial Unicode MS" pitchFamily="34" charset="-128"/>
                <a:cs typeface="Arial Unicode MS" pitchFamily="34" charset="-128"/>
              </a:rPr>
              <a:t> &amp; Apple jam)</a:t>
            </a:r>
            <a:endParaRPr lang="fr-FR" sz="20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3027724"/>
            <a:ext cx="9144000" cy="378565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Cook apples in water until tender. When cooked, save the water from which the apples were cooked. Sieve the apples.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Peel pumpkin and remove seeds. Chop into small pieces. Cook on medium heat using the water saved earlier; mash the pumpkin.</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Combine pumpkin and apples into a pan.</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Add lemon juice and sugar (¾ cup sugar for every cup of fruits).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5) Boil until done (thick consistency).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6) Remove from heat, stirring occasionally for a further 5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7) Pour into hot, sterilised jars and seal.</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1340768"/>
            <a:ext cx="3635896" cy="156966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- 6 apples finely chopped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- 7 cups of water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- 4 cups of pumpkin</a:t>
            </a:r>
            <a:endParaRPr lang="fr-FR" sz="2400" dirty="0" smtClean="0">
              <a:latin typeface="Arial Unicode MS" pitchFamily="34" charset="-128"/>
              <a:ea typeface="Arial Unicode MS" pitchFamily="34" charset="-128"/>
              <a:cs typeface="Arial Unicode MS" pitchFamily="34" charset="-128"/>
            </a:endParaRPr>
          </a:p>
        </p:txBody>
      </p:sp>
      <p:pic>
        <p:nvPicPr>
          <p:cNvPr id="9" name="Image 8" descr="poster4_back_14.jpg"/>
          <p:cNvPicPr>
            <a:picLocks noChangeAspect="1"/>
          </p:cNvPicPr>
          <p:nvPr/>
        </p:nvPicPr>
        <p:blipFill>
          <a:blip r:embed="rId3" cstate="print">
            <a:clrChange>
              <a:clrFrom>
                <a:srgbClr val="FFFFFF"/>
              </a:clrFrom>
              <a:clrTo>
                <a:srgbClr val="FFFFFF">
                  <a:alpha val="0"/>
                </a:srgbClr>
              </a:clrTo>
            </a:clrChange>
          </a:blip>
          <a:srcRect l="11374" t="12498" r="9675" b="19205"/>
          <a:stretch>
            <a:fillRect/>
          </a:stretch>
        </p:blipFill>
        <p:spPr>
          <a:xfrm>
            <a:off x="6228184" y="116632"/>
            <a:ext cx="2808312" cy="1584176"/>
          </a:xfrm>
          <a:prstGeom prst="rect">
            <a:avLst/>
          </a:prstGeom>
          <a:ln>
            <a:solidFill>
              <a:schemeClr val="bg1"/>
            </a:solidFill>
          </a:ln>
        </p:spPr>
      </p:pic>
      <p:sp>
        <p:nvSpPr>
          <p:cNvPr id="10" name="Rectangle 9"/>
          <p:cNvSpPr/>
          <p:nvPr/>
        </p:nvSpPr>
        <p:spPr>
          <a:xfrm>
            <a:off x="3563888" y="2079431"/>
            <a:ext cx="4752528" cy="830997"/>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- 3 cups of sugar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tablespoon of juice of 1 lemon</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6" name="Rectangle 5"/>
          <p:cNvSpPr/>
          <p:nvPr/>
        </p:nvSpPr>
        <p:spPr>
          <a:xfrm>
            <a:off x="0" y="817548"/>
            <a:ext cx="9144000"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Pickles, Preserves and Chutney</a:t>
            </a:r>
            <a:r>
              <a:rPr lang="fr-FR" sz="2800" b="1" dirty="0" smtClean="0">
                <a:latin typeface="Arial Unicode MS" pitchFamily="34" charset="-128"/>
                <a:ea typeface="Arial Unicode MS" pitchFamily="34" charset="-128"/>
                <a:cs typeface="Arial Unicode MS" pitchFamily="34" charset="-128"/>
              </a:rPr>
              <a:t> </a:t>
            </a:r>
            <a:r>
              <a:rPr lang="fr-FR" sz="2400" b="1" dirty="0" smtClean="0">
                <a:latin typeface="Arial Unicode MS" pitchFamily="34" charset="-128"/>
                <a:ea typeface="Arial Unicode MS" pitchFamily="34" charset="-128"/>
                <a:cs typeface="Arial Unicode MS" pitchFamily="34" charset="-128"/>
              </a:rPr>
              <a:t>(</a:t>
            </a:r>
            <a:r>
              <a:rPr lang="en-GB" sz="2400" b="1" dirty="0" smtClean="0">
                <a:latin typeface="Arial Unicode MS" pitchFamily="34" charset="-128"/>
                <a:ea typeface="Arial Unicode MS" pitchFamily="34" charset="-128"/>
                <a:cs typeface="Arial Unicode MS" pitchFamily="34" charset="-128"/>
              </a:rPr>
              <a:t>Fruit preserve)</a:t>
            </a:r>
            <a:endParaRPr lang="fr-FR" sz="24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2348880"/>
            <a:ext cx="9324528" cy="4524315"/>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1) Select firm ripe fruits. Peel, discard seeds and stem ends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and then slice into halves or quarters.</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2) If using apples, plunge peeled apples into cold salt water or lemon juice water immediately to prevent discolouration.</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3) Make the syrup as suggested on the syrup table </a:t>
            </a:r>
            <a:r>
              <a:rPr lang="en-GB" sz="2400" i="1" dirty="0" smtClean="0">
                <a:latin typeface="Arial Unicode MS" pitchFamily="34" charset="-128"/>
                <a:ea typeface="Arial Unicode MS" pitchFamily="34" charset="-128"/>
                <a:cs typeface="Arial Unicode MS" pitchFamily="34" charset="-128"/>
              </a:rPr>
              <a:t>(next slide).</a:t>
            </a:r>
            <a:endParaRPr lang="fr-FR" sz="2400" i="1"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4) In a pot, boil washed bottles to be used for bottling the preserve.</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5) Boil the fruit pieces in the syrup for 5 minutes.</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6) Take bottles from boiling water and fill them immediately with </a:t>
            </a:r>
          </a:p>
          <a:p>
            <a:pPr lvl="0"/>
            <a:r>
              <a:rPr lang="en-GB" sz="2400" dirty="0" smtClean="0">
                <a:latin typeface="Arial Unicode MS" pitchFamily="34" charset="-128"/>
                <a:ea typeface="Arial Unicode MS" pitchFamily="34" charset="-128"/>
                <a:cs typeface="Arial Unicode MS" pitchFamily="34" charset="-128"/>
              </a:rPr>
              <a:t>the preserve mix.</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7) Dip the jar lids in boiling water for a few seconds and then seal the bottles.</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1412776"/>
            <a:ext cx="9144000" cy="830997"/>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Any of the following fruits: apples, peaches, apricots, Sugar</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grpSp>
        <p:nvGrpSpPr>
          <p:cNvPr id="2" name="Groupe 6"/>
          <p:cNvGrpSpPr/>
          <p:nvPr/>
        </p:nvGrpSpPr>
        <p:grpSpPr>
          <a:xfrm>
            <a:off x="216024" y="879103"/>
            <a:ext cx="8604448" cy="5790257"/>
            <a:chOff x="216024" y="879103"/>
            <a:chExt cx="8604448" cy="5790257"/>
          </a:xfrm>
        </p:grpSpPr>
        <p:pic>
          <p:nvPicPr>
            <p:cNvPr id="4" name="Image 3" descr="poster4_back_15.jpg"/>
            <p:cNvPicPr>
              <a:picLocks noChangeAspect="1"/>
            </p:cNvPicPr>
            <p:nvPr/>
          </p:nvPicPr>
          <p:blipFill>
            <a:blip r:embed="rId2" cstate="print">
              <a:clrChange>
                <a:clrFrom>
                  <a:srgbClr val="FFFFFF"/>
                </a:clrFrom>
                <a:clrTo>
                  <a:srgbClr val="FFFFFF">
                    <a:alpha val="0"/>
                  </a:srgbClr>
                </a:clrTo>
              </a:clrChange>
            </a:blip>
            <a:srcRect l="8692" t="10037" r="9604" b="11269"/>
            <a:stretch>
              <a:fillRect/>
            </a:stretch>
          </p:blipFill>
          <p:spPr>
            <a:xfrm>
              <a:off x="216024" y="1473685"/>
              <a:ext cx="8604448" cy="5195675"/>
            </a:xfrm>
            <a:prstGeom prst="rect">
              <a:avLst/>
            </a:prstGeom>
            <a:ln>
              <a:solidFill>
                <a:schemeClr val="bg1"/>
              </a:solidFill>
            </a:ln>
          </p:spPr>
        </p:pic>
        <p:sp>
          <p:nvSpPr>
            <p:cNvPr id="6" name="ZoneTexte 5"/>
            <p:cNvSpPr txBox="1"/>
            <p:nvPr/>
          </p:nvSpPr>
          <p:spPr>
            <a:xfrm>
              <a:off x="665820" y="879103"/>
              <a:ext cx="7704856" cy="523220"/>
            </a:xfrm>
            <a:prstGeom prst="rect">
              <a:avLst/>
            </a:prstGeom>
            <a:noFill/>
          </p:spPr>
          <p:txBody>
            <a:bodyPr wrap="square" rtlCol="0">
              <a:spAutoFit/>
            </a:bodyPr>
            <a:lstStyle/>
            <a:p>
              <a:pPr algn="ctr"/>
              <a:r>
                <a:rPr lang="en-US" sz="2800" b="1" dirty="0" smtClean="0">
                  <a:latin typeface="Arial Unicode MS" pitchFamily="34" charset="-128"/>
                  <a:ea typeface="Arial Unicode MS" pitchFamily="34" charset="-128"/>
                  <a:cs typeface="Arial Unicode MS" pitchFamily="34" charset="-128"/>
                </a:rPr>
                <a:t>Indications for making a syrup</a:t>
              </a:r>
              <a:endParaRPr lang="fr-FR" sz="2800" b="1" dirty="0">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Food preservation</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4_back_16.jpg"/>
          <p:cNvPicPr>
            <a:picLocks noChangeAspect="1"/>
          </p:cNvPicPr>
          <p:nvPr/>
        </p:nvPicPr>
        <p:blipFill>
          <a:blip r:embed="rId3" cstate="print">
            <a:clrChange>
              <a:clrFrom>
                <a:srgbClr val="FFFFFF"/>
              </a:clrFrom>
              <a:clrTo>
                <a:srgbClr val="FFFFFF">
                  <a:alpha val="0"/>
                </a:srgbClr>
              </a:clrTo>
            </a:clrChange>
          </a:blip>
          <a:srcRect l="10234" t="5421" r="13487" b="6964"/>
          <a:stretch>
            <a:fillRect/>
          </a:stretch>
        </p:blipFill>
        <p:spPr>
          <a:xfrm>
            <a:off x="6948264" y="76708"/>
            <a:ext cx="2016224" cy="1612979"/>
          </a:xfrm>
          <a:prstGeom prst="rect">
            <a:avLst/>
          </a:prstGeom>
          <a:ln>
            <a:solidFill>
              <a:schemeClr val="bg1"/>
            </a:solidFill>
          </a:ln>
        </p:spPr>
      </p:pic>
      <p:sp>
        <p:nvSpPr>
          <p:cNvPr id="6" name="Rectangle 5"/>
          <p:cNvSpPr/>
          <p:nvPr/>
        </p:nvSpPr>
        <p:spPr>
          <a:xfrm>
            <a:off x="0" y="908720"/>
            <a:ext cx="4572000" cy="523220"/>
          </a:xfrm>
          <a:prstGeom prst="rect">
            <a:avLst/>
          </a:prstGeom>
        </p:spPr>
        <p:txBody>
          <a:bodyPr>
            <a:spAutoFit/>
          </a:bodyPr>
          <a:lstStyle/>
          <a:p>
            <a:r>
              <a:rPr lang="en-GB" sz="2800" b="1" dirty="0" smtClean="0">
                <a:latin typeface="Arial Unicode MS" pitchFamily="34" charset="-128"/>
                <a:ea typeface="Arial Unicode MS" pitchFamily="34" charset="-128"/>
                <a:cs typeface="Arial Unicode MS" pitchFamily="34" charset="-128"/>
              </a:rPr>
              <a:t>Curried bottled beans</a:t>
            </a:r>
            <a:endParaRPr lang="fr-FR" sz="28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4005064"/>
            <a:ext cx="9144000" cy="2677656"/>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Stir fry the onion in a pot with the oil.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Add the beans and cook for 10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Mix the rest of dry ingredients, add the vinegar and mix well.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Add the vinegar mixture to the beans and simmer for 5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5) Pour into hot sterilised jars and seal following the instructions for bottling.</a:t>
            </a:r>
            <a:endParaRPr lang="fr-FR" sz="2400" dirty="0" smtClean="0">
              <a:latin typeface="Arial Unicode MS" pitchFamily="34" charset="-128"/>
              <a:ea typeface="Arial Unicode MS" pitchFamily="34" charset="-128"/>
              <a:cs typeface="Arial Unicode MS" pitchFamily="34" charset="-128"/>
            </a:endParaRPr>
          </a:p>
        </p:txBody>
      </p:sp>
      <p:grpSp>
        <p:nvGrpSpPr>
          <p:cNvPr id="2" name="Groupe 9"/>
          <p:cNvGrpSpPr/>
          <p:nvPr/>
        </p:nvGrpSpPr>
        <p:grpSpPr>
          <a:xfrm>
            <a:off x="0" y="1480716"/>
            <a:ext cx="9396536" cy="2308324"/>
            <a:chOff x="0" y="1408708"/>
            <a:chExt cx="9396536" cy="2308324"/>
          </a:xfrm>
        </p:grpSpPr>
        <p:sp>
          <p:nvSpPr>
            <p:cNvPr id="8" name="Rectangle 7"/>
            <p:cNvSpPr/>
            <p:nvPr/>
          </p:nvSpPr>
          <p:spPr>
            <a:xfrm>
              <a:off x="0" y="1408708"/>
              <a:ext cx="4968552"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- 6 cups of cooked brown or small white beans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- 3 cups of sliced onions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- 2 cups of sugar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- 2 tablespoons of sunflower oil</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4752528" y="1778040"/>
              <a:ext cx="4644008" cy="1938992"/>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- 1 tablespoon of salt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- 6 tablespoons of curry powder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tablespoon of turmeric</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corn flour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- 2 cups of brown vinegar</a:t>
              </a:r>
              <a:endParaRPr lang="fr-FR" sz="2400" dirty="0" smtClean="0">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lstStyle/>
          <a:p>
            <a:pPr algn="l"/>
            <a:r>
              <a:rPr lang="en-US" b="1" dirty="0" smtClean="0">
                <a:solidFill>
                  <a:schemeClr val="accent2">
                    <a:lumMod val="50000"/>
                  </a:schemeClr>
                </a:solidFill>
                <a:latin typeface="Arial Unicode MS" pitchFamily="34" charset="-128"/>
                <a:ea typeface="Arial Unicode MS" pitchFamily="34" charset="-128"/>
                <a:cs typeface="Arial Unicode MS" pitchFamily="34" charset="-128"/>
              </a:rPr>
              <a:t>3. Maternal and child feeding </a:t>
            </a:r>
            <a:endParaRPr lang="fr-FR" b="1" dirty="0">
              <a:solidFill>
                <a:schemeClr val="accent2">
                  <a:lumMod val="50000"/>
                </a:schemeClr>
              </a:solidFill>
              <a:latin typeface="Arial Unicode MS" pitchFamily="34" charset="-128"/>
              <a:ea typeface="Arial Unicode MS" pitchFamily="34" charset="-128"/>
              <a:cs typeface="Arial Unicode MS" pitchFamily="34" charset="-128"/>
            </a:endParaRPr>
          </a:p>
        </p:txBody>
      </p:sp>
      <p:pic>
        <p:nvPicPr>
          <p:cNvPr id="25" name="Image 24" descr="poster4_back_22.jpg"/>
          <p:cNvPicPr>
            <a:picLocks noChangeAspect="1"/>
          </p:cNvPicPr>
          <p:nvPr/>
        </p:nvPicPr>
        <p:blipFill>
          <a:blip r:embed="rId3" cstate="print">
            <a:clrChange>
              <a:clrFrom>
                <a:srgbClr val="FFFFFF"/>
              </a:clrFrom>
              <a:clrTo>
                <a:srgbClr val="FFFFFF">
                  <a:alpha val="0"/>
                </a:srgbClr>
              </a:clrTo>
            </a:clrChange>
          </a:blip>
          <a:srcRect l="21980" t="12024" r="13238" b="15271"/>
          <a:stretch>
            <a:fillRect/>
          </a:stretch>
        </p:blipFill>
        <p:spPr>
          <a:xfrm>
            <a:off x="7488670" y="4797152"/>
            <a:ext cx="1563868" cy="1944216"/>
          </a:xfrm>
          <a:prstGeom prst="rect">
            <a:avLst/>
          </a:prstGeom>
          <a:ln>
            <a:solidFill>
              <a:schemeClr val="bg1"/>
            </a:solidFill>
          </a:ln>
        </p:spPr>
      </p:pic>
      <p:grpSp>
        <p:nvGrpSpPr>
          <p:cNvPr id="3" name="Groupe 37"/>
          <p:cNvGrpSpPr/>
          <p:nvPr/>
        </p:nvGrpSpPr>
        <p:grpSpPr>
          <a:xfrm>
            <a:off x="107504" y="836712"/>
            <a:ext cx="8856984" cy="1224136"/>
            <a:chOff x="107504" y="980728"/>
            <a:chExt cx="8856984" cy="1224136"/>
          </a:xfrm>
        </p:grpSpPr>
        <p:sp>
          <p:nvSpPr>
            <p:cNvPr id="27" name="Rectangle 26"/>
            <p:cNvSpPr/>
            <p:nvPr/>
          </p:nvSpPr>
          <p:spPr>
            <a:xfrm>
              <a:off x="899592" y="980728"/>
              <a:ext cx="7992888" cy="1200329"/>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Adequate nutrition </a:t>
              </a:r>
              <a:r>
                <a:rPr lang="en-GB" sz="2400" b="1" dirty="0" smtClean="0">
                  <a:latin typeface="Arial Unicode MS" pitchFamily="34" charset="-128"/>
                  <a:ea typeface="Arial Unicode MS" pitchFamily="34" charset="-128"/>
                  <a:cs typeface="Arial Unicode MS" pitchFamily="34" charset="-128"/>
                </a:rPr>
                <a:t>before</a:t>
              </a:r>
              <a:r>
                <a:rPr lang="en-GB" sz="2400" dirty="0" smtClean="0">
                  <a:latin typeface="Arial Unicode MS" pitchFamily="34" charset="-128"/>
                  <a:ea typeface="Arial Unicode MS" pitchFamily="34" charset="-128"/>
                  <a:cs typeface="Arial Unicode MS" pitchFamily="34" charset="-128"/>
                </a:rPr>
                <a:t> and </a:t>
              </a:r>
              <a:r>
                <a:rPr lang="en-GB" sz="2400" b="1" dirty="0" smtClean="0">
                  <a:latin typeface="Arial Unicode MS" pitchFamily="34" charset="-128"/>
                  <a:ea typeface="Arial Unicode MS" pitchFamily="34" charset="-128"/>
                  <a:cs typeface="Arial Unicode MS" pitchFamily="34" charset="-128"/>
                </a:rPr>
                <a:t>during</a:t>
              </a:r>
              <a:r>
                <a:rPr lang="en-GB" sz="2400" dirty="0" smtClean="0">
                  <a:latin typeface="Arial Unicode MS" pitchFamily="34" charset="-128"/>
                  <a:ea typeface="Arial Unicode MS" pitchFamily="34" charset="-128"/>
                  <a:cs typeface="Arial Unicode MS" pitchFamily="34" charset="-128"/>
                </a:rPr>
                <a:t> pregnancy, </a:t>
              </a:r>
              <a:r>
                <a:rPr lang="en-GB" sz="2400" b="1" dirty="0" smtClean="0">
                  <a:latin typeface="Arial Unicode MS" pitchFamily="34" charset="-128"/>
                  <a:ea typeface="Arial Unicode MS" pitchFamily="34" charset="-128"/>
                  <a:cs typeface="Arial Unicode MS" pitchFamily="34" charset="-128"/>
                </a:rPr>
                <a:t>throughout breastfeeding </a:t>
              </a:r>
              <a:r>
                <a:rPr lang="en-GB" sz="2400" dirty="0" smtClean="0">
                  <a:latin typeface="Arial Unicode MS" pitchFamily="34" charset="-128"/>
                  <a:ea typeface="Arial Unicode MS" pitchFamily="34" charset="-128"/>
                  <a:cs typeface="Arial Unicode MS" pitchFamily="34" charset="-128"/>
                </a:rPr>
                <a:t>and in </a:t>
              </a:r>
              <a:r>
                <a:rPr lang="en-GB" sz="2400" b="1" dirty="0" smtClean="0">
                  <a:latin typeface="Arial Unicode MS" pitchFamily="34" charset="-128"/>
                  <a:ea typeface="Arial Unicode MS" pitchFamily="34" charset="-128"/>
                  <a:cs typeface="Arial Unicode MS" pitchFamily="34" charset="-128"/>
                </a:rPr>
                <a:t>early childhood </a:t>
              </a:r>
              <a:r>
                <a:rPr lang="en-GB" sz="2400" dirty="0" smtClean="0">
                  <a:latin typeface="Arial Unicode MS" pitchFamily="34" charset="-128"/>
                  <a:ea typeface="Arial Unicode MS" pitchFamily="34" charset="-128"/>
                  <a:cs typeface="Arial Unicode MS" pitchFamily="34" charset="-128"/>
                </a:rPr>
                <a:t>is </a:t>
              </a:r>
              <a:r>
                <a:rPr lang="en-GB" sz="2400" b="1" dirty="0" smtClean="0">
                  <a:latin typeface="Arial Unicode MS" pitchFamily="34" charset="-128"/>
                  <a:ea typeface="Arial Unicode MS" pitchFamily="34" charset="-128"/>
                  <a:cs typeface="Arial Unicode MS" pitchFamily="34" charset="-128"/>
                </a:rPr>
                <a:t>critical</a:t>
              </a:r>
              <a:r>
                <a:rPr lang="en-GB" sz="2400" dirty="0" smtClean="0">
                  <a:latin typeface="Arial Unicode MS" pitchFamily="34" charset="-128"/>
                  <a:ea typeface="Arial Unicode MS" pitchFamily="34" charset="-128"/>
                  <a:cs typeface="Arial Unicode MS" pitchFamily="34" charset="-128"/>
                </a:rPr>
                <a:t> for the mother and the child.</a:t>
              </a:r>
              <a:endParaRPr lang="fr-FR" sz="2400" dirty="0">
                <a:latin typeface="Arial Unicode MS" pitchFamily="34" charset="-128"/>
                <a:ea typeface="Arial Unicode MS" pitchFamily="34" charset="-128"/>
                <a:cs typeface="Arial Unicode MS" pitchFamily="34" charset="-128"/>
              </a:endParaRPr>
            </a:p>
          </p:txBody>
        </p:sp>
        <p:grpSp>
          <p:nvGrpSpPr>
            <p:cNvPr id="4" name="Groupe 27"/>
            <p:cNvGrpSpPr/>
            <p:nvPr/>
          </p:nvGrpSpPr>
          <p:grpSpPr>
            <a:xfrm>
              <a:off x="107504" y="997353"/>
              <a:ext cx="8856984" cy="1207511"/>
              <a:chOff x="1823066" y="1933457"/>
              <a:chExt cx="8856984" cy="1207511"/>
            </a:xfrm>
          </p:grpSpPr>
          <p:sp>
            <p:nvSpPr>
              <p:cNvPr id="29" name="Rectangle 28"/>
              <p:cNvSpPr/>
              <p:nvPr/>
            </p:nvSpPr>
            <p:spPr>
              <a:xfrm>
                <a:off x="1859578" y="1933457"/>
                <a:ext cx="8820472" cy="11521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823066" y="2679303"/>
                <a:ext cx="864096"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grpSp>
      </p:grpSp>
      <p:sp>
        <p:nvSpPr>
          <p:cNvPr id="31" name="Rectangle 30"/>
          <p:cNvSpPr/>
          <p:nvPr/>
        </p:nvSpPr>
        <p:spPr>
          <a:xfrm>
            <a:off x="0" y="4240978"/>
            <a:ext cx="7668344" cy="2677656"/>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2. Lactating women</a:t>
            </a:r>
            <a:endParaRPr lang="fr-FR" sz="2400" dirty="0" smtClean="0">
              <a:latin typeface="Arial Unicode MS" pitchFamily="34" charset="-128"/>
              <a:ea typeface="Arial Unicode MS" pitchFamily="34" charset="-128"/>
              <a:cs typeface="Arial Unicode MS" pitchFamily="34" charset="-128"/>
            </a:endParaRPr>
          </a:p>
          <a:p>
            <a:pPr>
              <a:buFontTx/>
              <a:buChar char="-"/>
            </a:pPr>
            <a:r>
              <a:rPr lang="en-GB" sz="2400" dirty="0" smtClean="0">
                <a:latin typeface="Arial Unicode MS" pitchFamily="34" charset="-128"/>
                <a:ea typeface="Arial Unicode MS" pitchFamily="34" charset="-128"/>
                <a:cs typeface="Arial Unicode MS" pitchFamily="34" charset="-128"/>
              </a:rPr>
              <a:t> Lactating women need </a:t>
            </a:r>
            <a:r>
              <a:rPr lang="en-GB" sz="2400" b="1" dirty="0" smtClean="0">
                <a:latin typeface="Arial Unicode MS" pitchFamily="34" charset="-128"/>
                <a:ea typeface="Arial Unicode MS" pitchFamily="34" charset="-128"/>
                <a:cs typeface="Arial Unicode MS" pitchFamily="34" charset="-128"/>
              </a:rPr>
              <a:t>more energy than during their pregnancies</a:t>
            </a:r>
            <a:r>
              <a:rPr lang="en-GB" sz="2400" dirty="0" smtClean="0">
                <a:latin typeface="Arial Unicode MS" pitchFamily="34" charset="-128"/>
                <a:ea typeface="Arial Unicode MS" pitchFamily="34" charset="-128"/>
                <a:cs typeface="Arial Unicode MS" pitchFamily="34" charset="-128"/>
              </a:rPr>
              <a:t>. They should: </a:t>
            </a:r>
          </a:p>
          <a:p>
            <a:r>
              <a:rPr lang="en-GB" sz="2400" dirty="0" smtClean="0">
                <a:latin typeface="Arial Unicode MS" pitchFamily="34" charset="-128"/>
                <a:ea typeface="Arial Unicode MS" pitchFamily="34" charset="-128"/>
                <a:cs typeface="Arial Unicode MS" pitchFamily="34" charset="-128"/>
              </a:rPr>
              <a:t>     - eat more at each meal OR</a:t>
            </a:r>
          </a:p>
          <a:p>
            <a:r>
              <a:rPr lang="en-GB" sz="2400" dirty="0" smtClean="0">
                <a:latin typeface="Arial Unicode MS" pitchFamily="34" charset="-128"/>
                <a:ea typeface="Arial Unicode MS" pitchFamily="34" charset="-128"/>
                <a:cs typeface="Arial Unicode MS" pitchFamily="34" charset="-128"/>
              </a:rPr>
              <a:t>     - have smaller frequent meals OR</a:t>
            </a:r>
          </a:p>
          <a:p>
            <a:r>
              <a:rPr lang="en-GB" sz="2400" dirty="0" smtClean="0">
                <a:latin typeface="Arial Unicode MS" pitchFamily="34" charset="-128"/>
                <a:ea typeface="Arial Unicode MS" pitchFamily="34" charset="-128"/>
                <a:cs typeface="Arial Unicode MS" pitchFamily="34" charset="-128"/>
              </a:rPr>
              <a:t>     - eat more nutritious healthy snacks between meals</a:t>
            </a:r>
          </a:p>
          <a:p>
            <a:r>
              <a:rPr lang="en-GB" sz="2400" dirty="0" smtClean="0">
                <a:latin typeface="Arial Unicode MS" pitchFamily="34" charset="-128"/>
                <a:ea typeface="Arial Unicode MS" pitchFamily="34" charset="-128"/>
                <a:cs typeface="Arial Unicode MS" pitchFamily="34" charset="-128"/>
              </a:rPr>
              <a:t>     - take vitamin A capsules (if ordered by the doctor)</a:t>
            </a:r>
            <a:endParaRPr lang="fr-FR" sz="2400" dirty="0">
              <a:latin typeface="Arial Unicode MS" pitchFamily="34" charset="-128"/>
              <a:ea typeface="Arial Unicode MS" pitchFamily="34" charset="-128"/>
              <a:cs typeface="Arial Unicode MS" pitchFamily="34" charset="-128"/>
            </a:endParaRPr>
          </a:p>
        </p:txBody>
      </p:sp>
      <p:grpSp>
        <p:nvGrpSpPr>
          <p:cNvPr id="5" name="Groupe 38"/>
          <p:cNvGrpSpPr/>
          <p:nvPr/>
        </p:nvGrpSpPr>
        <p:grpSpPr>
          <a:xfrm>
            <a:off x="0" y="2005465"/>
            <a:ext cx="9144000" cy="1589835"/>
            <a:chOff x="0" y="2204864"/>
            <a:chExt cx="9144000" cy="1589835"/>
          </a:xfrm>
        </p:grpSpPr>
        <p:sp>
          <p:nvSpPr>
            <p:cNvPr id="32" name="Rectangle 31"/>
            <p:cNvSpPr/>
            <p:nvPr/>
          </p:nvSpPr>
          <p:spPr>
            <a:xfrm>
              <a:off x="0" y="2204864"/>
              <a:ext cx="9144000" cy="1200329"/>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1. Pregnant women</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Pregnant women should eat a </a:t>
              </a:r>
              <a:r>
                <a:rPr lang="en-GB" sz="2400" b="1" dirty="0" smtClean="0">
                  <a:latin typeface="Arial Unicode MS" pitchFamily="34" charset="-128"/>
                  <a:ea typeface="Arial Unicode MS" pitchFamily="34" charset="-128"/>
                  <a:cs typeface="Arial Unicode MS" pitchFamily="34" charset="-128"/>
                </a:rPr>
                <a:t>nutritious snack </a:t>
              </a:r>
              <a:r>
                <a:rPr lang="en-GB" sz="2400" dirty="0" smtClean="0">
                  <a:latin typeface="Arial Unicode MS" pitchFamily="34" charset="-128"/>
                  <a:ea typeface="Arial Unicode MS" pitchFamily="34" charset="-128"/>
                  <a:cs typeface="Arial Unicode MS" pitchFamily="34" charset="-128"/>
                </a:rPr>
                <a:t>during the day such as:</a:t>
              </a:r>
            </a:p>
          </p:txBody>
        </p:sp>
        <p:sp>
          <p:nvSpPr>
            <p:cNvPr id="33" name="Rectangle 32"/>
            <p:cNvSpPr/>
            <p:nvPr/>
          </p:nvSpPr>
          <p:spPr>
            <a:xfrm>
              <a:off x="5203447" y="2963702"/>
              <a:ext cx="2502024" cy="830997"/>
            </a:xfrm>
            <a:prstGeom prst="rect">
              <a:avLst/>
            </a:prstGeom>
          </p:spPr>
          <p:txBody>
            <a:bodyPr wrap="square">
              <a:spAutoFit/>
            </a:bodyPr>
            <a:lstStyle/>
            <a:p>
              <a:pPr>
                <a:buFontTx/>
                <a:buChar char="-"/>
              </a:pPr>
              <a:r>
                <a:rPr lang="en-GB" sz="2400" dirty="0" smtClean="0">
                  <a:latin typeface="Arial Unicode MS" pitchFamily="34" charset="-128"/>
                  <a:ea typeface="Arial Unicode MS" pitchFamily="34" charset="-128"/>
                  <a:cs typeface="Arial Unicode MS" pitchFamily="34" charset="-128"/>
                </a:rPr>
                <a:t> a piece of fruit</a:t>
              </a:r>
            </a:p>
            <a:p>
              <a:pPr>
                <a:buFontTx/>
                <a:buChar char="-"/>
              </a:pPr>
              <a:r>
                <a:rPr lang="en-GB" sz="2400" dirty="0" smtClean="0">
                  <a:latin typeface="Arial Unicode MS" pitchFamily="34" charset="-128"/>
                  <a:ea typeface="Arial Unicode MS" pitchFamily="34" charset="-128"/>
                  <a:cs typeface="Arial Unicode MS" pitchFamily="34" charset="-128"/>
                </a:rPr>
                <a:t> nuts, seeds.</a:t>
              </a:r>
              <a:endParaRPr lang="fr-FR" sz="2400" dirty="0" smtClean="0">
                <a:latin typeface="Arial Unicode MS" pitchFamily="34" charset="-128"/>
                <a:ea typeface="Arial Unicode MS" pitchFamily="34" charset="-128"/>
                <a:cs typeface="Arial Unicode MS" pitchFamily="34" charset="-128"/>
              </a:endParaRPr>
            </a:p>
          </p:txBody>
        </p:sp>
        <p:sp>
          <p:nvSpPr>
            <p:cNvPr id="35" name="Rectangle 34"/>
            <p:cNvSpPr/>
            <p:nvPr/>
          </p:nvSpPr>
          <p:spPr>
            <a:xfrm>
              <a:off x="1259632" y="2963702"/>
              <a:ext cx="3942184" cy="830997"/>
            </a:xfrm>
            <a:prstGeom prst="rect">
              <a:avLst/>
            </a:prstGeom>
          </p:spPr>
          <p:txBody>
            <a:bodyPr wrap="square">
              <a:spAutoFit/>
            </a:bodyPr>
            <a:lstStyle/>
            <a:p>
              <a:pPr>
                <a:buFontTx/>
                <a:buChar char="-"/>
              </a:pPr>
              <a:r>
                <a:rPr lang="en-GB" sz="2400" dirty="0" smtClean="0">
                  <a:latin typeface="Arial Unicode MS" pitchFamily="34" charset="-128"/>
                  <a:ea typeface="Arial Unicode MS" pitchFamily="34" charset="-128"/>
                  <a:cs typeface="Arial Unicode MS" pitchFamily="34" charset="-128"/>
                </a:rPr>
                <a:t> a glass of fresh/sour milk</a:t>
              </a:r>
            </a:p>
            <a:p>
              <a:pPr>
                <a:buFontTx/>
                <a:buChar char="-"/>
              </a:pPr>
              <a:r>
                <a:rPr lang="en-GB" sz="2400" dirty="0" smtClean="0">
                  <a:latin typeface="Arial Unicode MS" pitchFamily="34" charset="-128"/>
                  <a:ea typeface="Arial Unicode MS" pitchFamily="34" charset="-128"/>
                  <a:cs typeface="Arial Unicode MS" pitchFamily="34" charset="-128"/>
                </a:rPr>
                <a:t> eggs</a:t>
              </a:r>
            </a:p>
          </p:txBody>
        </p:sp>
      </p:grpSp>
      <p:grpSp>
        <p:nvGrpSpPr>
          <p:cNvPr id="6" name="Groupe 39"/>
          <p:cNvGrpSpPr/>
          <p:nvPr/>
        </p:nvGrpSpPr>
        <p:grpSpPr>
          <a:xfrm>
            <a:off x="0" y="3534258"/>
            <a:ext cx="9144000" cy="847471"/>
            <a:chOff x="0" y="3717032"/>
            <a:chExt cx="9144000" cy="847471"/>
          </a:xfrm>
        </p:grpSpPr>
        <p:sp>
          <p:nvSpPr>
            <p:cNvPr id="34" name="Rectangle 33"/>
            <p:cNvSpPr/>
            <p:nvPr/>
          </p:nvSpPr>
          <p:spPr>
            <a:xfrm>
              <a:off x="0" y="3717032"/>
              <a:ext cx="9144000" cy="461665"/>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Pregnant women should:</a:t>
              </a:r>
            </a:p>
          </p:txBody>
        </p:sp>
        <p:sp>
          <p:nvSpPr>
            <p:cNvPr id="36" name="Rectangle 35"/>
            <p:cNvSpPr/>
            <p:nvPr/>
          </p:nvSpPr>
          <p:spPr>
            <a:xfrm>
              <a:off x="5940152" y="3733506"/>
              <a:ext cx="2843808" cy="830997"/>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attend ante-natal clinics </a:t>
              </a:r>
              <a:r>
                <a:rPr lang="en-GB" sz="2400" b="1" dirty="0" smtClean="0">
                  <a:latin typeface="Arial Unicode MS" pitchFamily="34" charset="-128"/>
                  <a:ea typeface="Arial Unicode MS" pitchFamily="34" charset="-128"/>
                  <a:cs typeface="Arial Unicode MS" pitchFamily="34" charset="-128"/>
                </a:rPr>
                <a:t>monthly</a:t>
              </a:r>
              <a:endParaRPr lang="fr-FR" sz="2400" b="1" dirty="0"/>
            </a:p>
          </p:txBody>
        </p:sp>
        <p:sp>
          <p:nvSpPr>
            <p:cNvPr id="37" name="Rectangle 36"/>
            <p:cNvSpPr/>
            <p:nvPr/>
          </p:nvSpPr>
          <p:spPr>
            <a:xfrm>
              <a:off x="3686354" y="3733506"/>
              <a:ext cx="2741812" cy="830997"/>
            </a:xfrm>
            <a:prstGeom prst="rect">
              <a:avLst/>
            </a:prstGeom>
          </p:spPr>
          <p:txBody>
            <a:bodyPr wrap="square">
              <a:spAutoFit/>
            </a:bodyPr>
            <a:lstStyle/>
            <a:p>
              <a:pPr>
                <a:buFontTx/>
                <a:buChar char="-"/>
              </a:pPr>
              <a:r>
                <a:rPr lang="en-GB" sz="2400" dirty="0" smtClean="0">
                  <a:latin typeface="Arial Unicode MS" pitchFamily="34" charset="-128"/>
                  <a:ea typeface="Arial Unicode MS" pitchFamily="34" charset="-128"/>
                  <a:cs typeface="Arial Unicode MS" pitchFamily="34" charset="-128"/>
                </a:rPr>
                <a:t> take </a:t>
              </a:r>
              <a:r>
                <a:rPr lang="en-GB" sz="2400" b="1" dirty="0" smtClean="0">
                  <a:latin typeface="Arial Unicode MS" pitchFamily="34" charset="-128"/>
                  <a:ea typeface="Arial Unicode MS" pitchFamily="34" charset="-128"/>
                  <a:cs typeface="Arial Unicode MS" pitchFamily="34" charset="-128"/>
                </a:rPr>
                <a:t>iron</a:t>
              </a:r>
            </a:p>
            <a:p>
              <a:pPr>
                <a:buFontTx/>
                <a:buChar char="-"/>
              </a:pPr>
              <a:r>
                <a:rPr lang="en-GB" sz="2400" dirty="0" smtClean="0">
                  <a:latin typeface="Arial Unicode MS" pitchFamily="34" charset="-128"/>
                  <a:ea typeface="Arial Unicode MS" pitchFamily="34" charset="-128"/>
                  <a:cs typeface="Arial Unicode MS" pitchFamily="34" charset="-128"/>
                </a:rPr>
                <a:t> take </a:t>
              </a:r>
              <a:r>
                <a:rPr lang="en-GB" sz="2400" b="1" dirty="0" smtClean="0">
                  <a:latin typeface="Arial Unicode MS" pitchFamily="34" charset="-128"/>
                  <a:ea typeface="Arial Unicode MS" pitchFamily="34" charset="-128"/>
                  <a:cs typeface="Arial Unicode MS" pitchFamily="34" charset="-128"/>
                </a:rPr>
                <a:t>folic acid</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a:bodyPr>
          <a:lstStyle/>
          <a:p>
            <a:pPr algn="l"/>
            <a:r>
              <a:rPr lang="en-US" b="1" dirty="0" smtClean="0">
                <a:solidFill>
                  <a:schemeClr val="accent2">
                    <a:lumMod val="50000"/>
                  </a:schemeClr>
                </a:solidFill>
                <a:latin typeface="Arial Unicode MS" pitchFamily="34" charset="-128"/>
                <a:ea typeface="Arial Unicode MS" pitchFamily="34" charset="-128"/>
                <a:cs typeface="Arial Unicode MS" pitchFamily="34" charset="-128"/>
              </a:rPr>
              <a:t>1. Cooking nutritiously and safely</a:t>
            </a:r>
            <a:endParaRPr lang="fr-FR" b="1" dirty="0">
              <a:solidFill>
                <a:schemeClr val="accent2">
                  <a:lumMod val="50000"/>
                </a:schemeClr>
              </a:solidFill>
              <a:latin typeface="Arial Unicode MS" pitchFamily="34" charset="-128"/>
              <a:ea typeface="Arial Unicode MS" pitchFamily="34" charset="-128"/>
              <a:cs typeface="Arial Unicode MS" pitchFamily="34" charset="-128"/>
            </a:endParaRPr>
          </a:p>
        </p:txBody>
      </p:sp>
      <p:pic>
        <p:nvPicPr>
          <p:cNvPr id="5" name="Image 4" descr="poster4_back_5.jpg"/>
          <p:cNvPicPr>
            <a:picLocks noChangeAspect="1"/>
          </p:cNvPicPr>
          <p:nvPr/>
        </p:nvPicPr>
        <p:blipFill>
          <a:blip r:embed="rId3" cstate="print"/>
          <a:srcRect/>
          <a:stretch>
            <a:fillRect/>
          </a:stretch>
        </p:blipFill>
        <p:spPr>
          <a:xfrm>
            <a:off x="5868144" y="1052736"/>
            <a:ext cx="3100218" cy="2114448"/>
          </a:xfrm>
          <a:prstGeom prst="rect">
            <a:avLst/>
          </a:prstGeom>
          <a:ln>
            <a:solidFill>
              <a:schemeClr val="bg1"/>
            </a:solidFill>
          </a:ln>
        </p:spPr>
      </p:pic>
      <p:pic>
        <p:nvPicPr>
          <p:cNvPr id="6" name="Image 5" descr="poster4_back_17.jpg"/>
          <p:cNvPicPr>
            <a:picLocks noChangeAspect="1"/>
          </p:cNvPicPr>
          <p:nvPr/>
        </p:nvPicPr>
        <p:blipFill>
          <a:blip r:embed="rId4" cstate="print">
            <a:clrChange>
              <a:clrFrom>
                <a:srgbClr val="FFFFFF"/>
              </a:clrFrom>
              <a:clrTo>
                <a:srgbClr val="FFFFFF">
                  <a:alpha val="0"/>
                </a:srgbClr>
              </a:clrTo>
            </a:clrChange>
          </a:blip>
          <a:srcRect l="8791" t="5164" r="5501" b="9632"/>
          <a:stretch>
            <a:fillRect/>
          </a:stretch>
        </p:blipFill>
        <p:spPr>
          <a:xfrm>
            <a:off x="140162" y="3284984"/>
            <a:ext cx="2042409" cy="1728192"/>
          </a:xfrm>
          <a:prstGeom prst="rect">
            <a:avLst/>
          </a:prstGeom>
          <a:ln>
            <a:solidFill>
              <a:schemeClr val="bg1"/>
            </a:solidFill>
          </a:ln>
        </p:spPr>
      </p:pic>
      <p:pic>
        <p:nvPicPr>
          <p:cNvPr id="8" name="Image 7" descr="poster4_back_18.jpg"/>
          <p:cNvPicPr>
            <a:picLocks noChangeAspect="1"/>
          </p:cNvPicPr>
          <p:nvPr/>
        </p:nvPicPr>
        <p:blipFill>
          <a:blip r:embed="rId5" cstate="print">
            <a:clrChange>
              <a:clrFrom>
                <a:srgbClr val="FFFFFF"/>
              </a:clrFrom>
              <a:clrTo>
                <a:srgbClr val="FFFFFF">
                  <a:alpha val="0"/>
                </a:srgbClr>
              </a:clrTo>
            </a:clrChange>
          </a:blip>
          <a:srcRect l="9252" t="19687" r="7475" b="14689"/>
          <a:stretch>
            <a:fillRect/>
          </a:stretch>
        </p:blipFill>
        <p:spPr>
          <a:xfrm>
            <a:off x="140653" y="5229200"/>
            <a:ext cx="2041427" cy="1512168"/>
          </a:xfrm>
          <a:prstGeom prst="rect">
            <a:avLst/>
          </a:prstGeom>
          <a:ln>
            <a:solidFill>
              <a:schemeClr val="bg1"/>
            </a:solidFill>
          </a:ln>
        </p:spPr>
      </p:pic>
      <p:grpSp>
        <p:nvGrpSpPr>
          <p:cNvPr id="3" name="Groupe 14"/>
          <p:cNvGrpSpPr/>
          <p:nvPr/>
        </p:nvGrpSpPr>
        <p:grpSpPr>
          <a:xfrm>
            <a:off x="2339752" y="5481228"/>
            <a:ext cx="6624736" cy="1008112"/>
            <a:chOff x="2339752" y="2882916"/>
            <a:chExt cx="6624736" cy="1008112"/>
          </a:xfrm>
        </p:grpSpPr>
        <p:sp>
          <p:nvSpPr>
            <p:cNvPr id="9" name="Rectangle 8"/>
            <p:cNvSpPr/>
            <p:nvPr/>
          </p:nvSpPr>
          <p:spPr>
            <a:xfrm>
              <a:off x="3203848" y="2924944"/>
              <a:ext cx="5760640" cy="954107"/>
            </a:xfrm>
            <a:prstGeom prst="rect">
              <a:avLst/>
            </a:prstGeom>
          </p:spPr>
          <p:txBody>
            <a:bodyPr wrap="square">
              <a:spAutoFit/>
            </a:bodyPr>
            <a:lstStyle/>
            <a:p>
              <a:r>
                <a:rPr lang="en-GB" sz="2800" dirty="0" smtClean="0">
                  <a:latin typeface="Arial Unicode MS" pitchFamily="34" charset="-128"/>
                  <a:ea typeface="Arial Unicode MS" pitchFamily="34" charset="-128"/>
                  <a:cs typeface="Arial Unicode MS" pitchFamily="34" charset="-128"/>
                </a:rPr>
                <a:t>Keep your food </a:t>
              </a:r>
              <a:r>
                <a:rPr lang="en-GB" sz="2800" b="1" dirty="0" smtClean="0">
                  <a:latin typeface="Arial Unicode MS" pitchFamily="34" charset="-128"/>
                  <a:ea typeface="Arial Unicode MS" pitchFamily="34" charset="-128"/>
                  <a:cs typeface="Arial Unicode MS" pitchFamily="34" charset="-128"/>
                </a:rPr>
                <a:t>clean and safe </a:t>
              </a:r>
              <a:r>
                <a:rPr lang="en-GB" sz="2800" dirty="0" smtClean="0">
                  <a:latin typeface="Arial Unicode MS" pitchFamily="34" charset="-128"/>
                  <a:ea typeface="Arial Unicode MS" pitchFamily="34" charset="-128"/>
                  <a:cs typeface="Arial Unicode MS" pitchFamily="34" charset="-128"/>
                </a:rPr>
                <a:t>by </a:t>
              </a:r>
              <a:r>
                <a:rPr lang="en-GB" sz="2800" b="1" dirty="0" smtClean="0">
                  <a:latin typeface="Arial Unicode MS" pitchFamily="34" charset="-128"/>
                  <a:ea typeface="Arial Unicode MS" pitchFamily="34" charset="-128"/>
                  <a:cs typeface="Arial Unicode MS" pitchFamily="34" charset="-128"/>
                </a:rPr>
                <a:t>covering it with a cloth</a:t>
              </a:r>
              <a:r>
                <a:rPr lang="en-GB" sz="2800" dirty="0" smtClean="0">
                  <a:latin typeface="Arial Unicode MS" pitchFamily="34" charset="-128"/>
                  <a:ea typeface="Arial Unicode MS" pitchFamily="34" charset="-128"/>
                  <a:cs typeface="Arial Unicode MS" pitchFamily="34" charset="-128"/>
                </a:rPr>
                <a:t>.</a:t>
              </a:r>
              <a:endParaRPr lang="fr-FR" sz="2800" dirty="0" smtClean="0">
                <a:latin typeface="Arial Unicode MS" pitchFamily="34" charset="-128"/>
                <a:ea typeface="Arial Unicode MS" pitchFamily="34" charset="-128"/>
                <a:cs typeface="Arial Unicode MS" pitchFamily="34" charset="-128"/>
              </a:endParaRPr>
            </a:p>
          </p:txBody>
        </p:sp>
        <p:grpSp>
          <p:nvGrpSpPr>
            <p:cNvPr id="4" name="Groupe 10"/>
            <p:cNvGrpSpPr/>
            <p:nvPr/>
          </p:nvGrpSpPr>
          <p:grpSpPr>
            <a:xfrm>
              <a:off x="2339752" y="2882916"/>
              <a:ext cx="6624736" cy="1008112"/>
              <a:chOff x="6228184" y="201035"/>
              <a:chExt cx="6624736" cy="1008112"/>
            </a:xfrm>
          </p:grpSpPr>
          <p:sp>
            <p:nvSpPr>
              <p:cNvPr id="12" name="ZoneTexte 11"/>
              <p:cNvSpPr txBox="1"/>
              <p:nvPr/>
            </p:nvSpPr>
            <p:spPr>
              <a:xfrm>
                <a:off x="6228184" y="717502"/>
                <a:ext cx="864096"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sp>
            <p:nvSpPr>
              <p:cNvPr id="13" name="Rectangle 12"/>
              <p:cNvSpPr/>
              <p:nvPr/>
            </p:nvSpPr>
            <p:spPr>
              <a:xfrm>
                <a:off x="6228184" y="201035"/>
                <a:ext cx="6624736" cy="1008112"/>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 name="Groupe 17"/>
          <p:cNvGrpSpPr/>
          <p:nvPr/>
        </p:nvGrpSpPr>
        <p:grpSpPr>
          <a:xfrm>
            <a:off x="2339752" y="3429000"/>
            <a:ext cx="6624736" cy="1440160"/>
            <a:chOff x="2267744" y="1916832"/>
            <a:chExt cx="6624736" cy="1440160"/>
          </a:xfrm>
        </p:grpSpPr>
        <p:sp>
          <p:nvSpPr>
            <p:cNvPr id="10" name="Rectangle 9"/>
            <p:cNvSpPr/>
            <p:nvPr/>
          </p:nvSpPr>
          <p:spPr>
            <a:xfrm>
              <a:off x="3131840" y="1916832"/>
              <a:ext cx="5688632" cy="1384995"/>
            </a:xfrm>
            <a:prstGeom prst="rect">
              <a:avLst/>
            </a:prstGeom>
          </p:spPr>
          <p:txBody>
            <a:bodyPr wrap="square">
              <a:spAutoFit/>
            </a:bodyPr>
            <a:lstStyle/>
            <a:p>
              <a:r>
                <a:rPr lang="en-GB" sz="2800" dirty="0" smtClean="0">
                  <a:latin typeface="Arial Unicode MS" pitchFamily="34" charset="-128"/>
                  <a:ea typeface="Arial Unicode MS" pitchFamily="34" charset="-128"/>
                  <a:cs typeface="Arial Unicode MS" pitchFamily="34" charset="-128"/>
                </a:rPr>
                <a:t>It is very important to </a:t>
              </a:r>
              <a:r>
                <a:rPr lang="en-GB" sz="2800" b="1" dirty="0" smtClean="0">
                  <a:latin typeface="Arial Unicode MS" pitchFamily="34" charset="-128"/>
                  <a:ea typeface="Arial Unicode MS" pitchFamily="34" charset="-128"/>
                  <a:cs typeface="Arial Unicode MS" pitchFamily="34" charset="-128"/>
                </a:rPr>
                <a:t>wash your hands before cooking, eating or feeding </a:t>
              </a:r>
              <a:r>
                <a:rPr lang="en-GB" sz="2800" dirty="0" smtClean="0">
                  <a:latin typeface="Arial Unicode MS" pitchFamily="34" charset="-128"/>
                  <a:ea typeface="Arial Unicode MS" pitchFamily="34" charset="-128"/>
                  <a:cs typeface="Arial Unicode MS" pitchFamily="34" charset="-128"/>
                </a:rPr>
                <a:t>a child!</a:t>
              </a:r>
              <a:endParaRPr lang="fr-FR" sz="2800" dirty="0" smtClean="0">
                <a:latin typeface="Arial Unicode MS" pitchFamily="34" charset="-128"/>
                <a:ea typeface="Arial Unicode MS" pitchFamily="34" charset="-128"/>
                <a:cs typeface="Arial Unicode MS" pitchFamily="34" charset="-128"/>
              </a:endParaRPr>
            </a:p>
          </p:txBody>
        </p:sp>
        <p:sp>
          <p:nvSpPr>
            <p:cNvPr id="16" name="Rectangle 15"/>
            <p:cNvSpPr/>
            <p:nvPr/>
          </p:nvSpPr>
          <p:spPr>
            <a:xfrm>
              <a:off x="2267744" y="1916832"/>
              <a:ext cx="6624736" cy="144016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339752" y="2751311"/>
              <a:ext cx="864096"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grpSp>
      <p:sp>
        <p:nvSpPr>
          <p:cNvPr id="19" name="Rectangle 18"/>
          <p:cNvSpPr/>
          <p:nvPr/>
        </p:nvSpPr>
        <p:spPr>
          <a:xfrm>
            <a:off x="669500" y="1340768"/>
            <a:ext cx="4655377" cy="1323439"/>
          </a:xfrm>
          <a:prstGeom prst="rect">
            <a:avLst/>
          </a:prstGeom>
        </p:spPr>
        <p:txBody>
          <a:bodyPr wrap="none">
            <a:spAutoFit/>
          </a:bodyPr>
          <a:lstStyle/>
          <a:p>
            <a:pPr algn="ctr"/>
            <a:r>
              <a:rPr lang="en-GB" sz="4000" b="1" dirty="0" smtClean="0">
                <a:solidFill>
                  <a:schemeClr val="accent3">
                    <a:lumMod val="50000"/>
                  </a:schemeClr>
                </a:solidFill>
              </a:rPr>
              <a:t>BE SAFE AND </a:t>
            </a:r>
          </a:p>
          <a:p>
            <a:pPr algn="ctr"/>
            <a:r>
              <a:rPr lang="en-GB" sz="4000" b="1" dirty="0" smtClean="0">
                <a:solidFill>
                  <a:schemeClr val="accent3">
                    <a:lumMod val="50000"/>
                  </a:schemeClr>
                </a:solidFill>
              </a:rPr>
              <a:t>WASH YOUR HANDS!</a:t>
            </a:r>
            <a:endParaRPr lang="fr-FR" sz="4000" b="1" dirty="0" smtClean="0">
              <a:solidFill>
                <a:schemeClr val="accent3">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3. Maternal and child feeding </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6" name="Rectangle 5"/>
          <p:cNvSpPr/>
          <p:nvPr/>
        </p:nvSpPr>
        <p:spPr>
          <a:xfrm>
            <a:off x="0" y="3072348"/>
            <a:ext cx="9144000" cy="378565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4. Feeding children over 6 months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After 6 months, breast milk is not enough but it is important for a </a:t>
            </a:r>
            <a:r>
              <a:rPr lang="en-GB" sz="2400" b="1" dirty="0" smtClean="0">
                <a:latin typeface="Arial Unicode MS" pitchFamily="34" charset="-128"/>
                <a:ea typeface="Arial Unicode MS" pitchFamily="34" charset="-128"/>
                <a:cs typeface="Arial Unicode MS" pitchFamily="34" charset="-128"/>
              </a:rPr>
              <a:t>child’s growth </a:t>
            </a:r>
            <a:r>
              <a:rPr lang="en-GB" sz="2400" dirty="0" smtClean="0">
                <a:latin typeface="Arial Unicode MS" pitchFamily="34" charset="-128"/>
                <a:ea typeface="Arial Unicode MS" pitchFamily="34" charset="-128"/>
                <a:cs typeface="Arial Unicode MS" pitchFamily="34" charset="-128"/>
              </a:rPr>
              <a:t>to continue until he/she is at least 2 years old (see advice for HIV positive mothers in next slide). </a:t>
            </a:r>
          </a:p>
          <a:p>
            <a:r>
              <a:rPr lang="en-GB" sz="2400" dirty="0" smtClean="0">
                <a:latin typeface="Arial Unicode MS" pitchFamily="34" charset="-128"/>
                <a:ea typeface="Arial Unicode MS" pitchFamily="34" charset="-128"/>
                <a:cs typeface="Arial Unicode MS" pitchFamily="34" charset="-128"/>
              </a:rPr>
              <a:t>- Young children have </a:t>
            </a:r>
            <a:r>
              <a:rPr lang="en-GB" sz="2400" b="1" dirty="0" smtClean="0">
                <a:latin typeface="Arial Unicode MS" pitchFamily="34" charset="-128"/>
                <a:ea typeface="Arial Unicode MS" pitchFamily="34" charset="-128"/>
                <a:cs typeface="Arial Unicode MS" pitchFamily="34" charset="-128"/>
              </a:rPr>
              <a:t>small stomachs </a:t>
            </a:r>
            <a:r>
              <a:rPr lang="en-GB" sz="2400" dirty="0" smtClean="0">
                <a:latin typeface="Arial Unicode MS" pitchFamily="34" charset="-128"/>
                <a:ea typeface="Arial Unicode MS" pitchFamily="34" charset="-128"/>
                <a:cs typeface="Arial Unicode MS" pitchFamily="34" charset="-128"/>
              </a:rPr>
              <a:t>and can only eat </a:t>
            </a:r>
            <a:r>
              <a:rPr lang="en-GB" sz="2400" b="1" dirty="0" smtClean="0">
                <a:latin typeface="Arial Unicode MS" pitchFamily="34" charset="-128"/>
                <a:ea typeface="Arial Unicode MS" pitchFamily="34" charset="-128"/>
                <a:cs typeface="Arial Unicode MS" pitchFamily="34" charset="-128"/>
              </a:rPr>
              <a:t>small portions at a time in frequent meals</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Young children should have </a:t>
            </a:r>
            <a:r>
              <a:rPr lang="en-GB" sz="2400" b="1" dirty="0" smtClean="0">
                <a:latin typeface="Arial Unicode MS" pitchFamily="34" charset="-128"/>
                <a:ea typeface="Arial Unicode MS" pitchFamily="34" charset="-128"/>
                <a:cs typeface="Arial Unicode MS" pitchFamily="34" charset="-128"/>
              </a:rPr>
              <a:t>2-4 meals a day plus 1-2 healthy snacks </a:t>
            </a:r>
            <a:r>
              <a:rPr lang="en-GB" sz="2400" dirty="0" smtClean="0">
                <a:latin typeface="Arial Unicode MS" pitchFamily="34" charset="-128"/>
                <a:ea typeface="Arial Unicode MS" pitchFamily="34" charset="-128"/>
                <a:cs typeface="Arial Unicode MS" pitchFamily="34" charset="-128"/>
              </a:rPr>
              <a:t>in between.</a:t>
            </a:r>
            <a:endParaRPr lang="fr-FR" sz="2400" dirty="0" smtClean="0">
              <a:latin typeface="Arial Unicode MS" pitchFamily="34" charset="-128"/>
              <a:ea typeface="Arial Unicode MS" pitchFamily="34" charset="-128"/>
              <a:cs typeface="Arial Unicode MS" pitchFamily="34" charset="-128"/>
            </a:endParaRPr>
          </a:p>
          <a:p>
            <a:r>
              <a:rPr lang="en-GB" sz="2400" b="1" dirty="0" smtClean="0">
                <a:latin typeface="Arial Unicode MS" pitchFamily="34" charset="-128"/>
                <a:ea typeface="Arial Unicode MS" pitchFamily="34" charset="-128"/>
                <a:cs typeface="Arial Unicode MS" pitchFamily="34" charset="-128"/>
              </a:rPr>
              <a:t>- Healthy snacks </a:t>
            </a:r>
            <a:r>
              <a:rPr lang="en-GB" sz="2400" dirty="0" smtClean="0">
                <a:latin typeface="Arial Unicode MS" pitchFamily="34" charset="-128"/>
                <a:ea typeface="Arial Unicode MS" pitchFamily="34" charset="-128"/>
                <a:cs typeface="Arial Unicode MS" pitchFamily="34" charset="-128"/>
              </a:rPr>
              <a:t>for children are: fruits, carrots, boiled eggs, sour milk, bread, sweet potatoes, roasted nuts and seeds.</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908720"/>
            <a:ext cx="9144000"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3. Feeding babies aged 0-6 months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Breastfeeding should be done </a:t>
            </a:r>
            <a:r>
              <a:rPr lang="en-GB" sz="2400" b="1" dirty="0" smtClean="0">
                <a:latin typeface="Arial Unicode MS" pitchFamily="34" charset="-128"/>
                <a:ea typeface="Arial Unicode MS" pitchFamily="34" charset="-128"/>
                <a:cs typeface="Arial Unicode MS" pitchFamily="34" charset="-128"/>
              </a:rPr>
              <a:t>when baby demands</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After 6 months, complementary foods (soft and blended foods) should be introduced </a:t>
            </a:r>
            <a:r>
              <a:rPr lang="en-GB" sz="2400" b="1" dirty="0" smtClean="0">
                <a:latin typeface="Arial Unicode MS" pitchFamily="34" charset="-128"/>
                <a:ea typeface="Arial Unicode MS" pitchFamily="34" charset="-128"/>
                <a:cs typeface="Arial Unicode MS" pitchFamily="34" charset="-128"/>
              </a:rPr>
              <a:t>while breastfeeding continues </a:t>
            </a:r>
            <a:r>
              <a:rPr lang="en-GB" sz="2400" dirty="0" smtClean="0">
                <a:latin typeface="Arial Unicode MS" pitchFamily="34" charset="-128"/>
                <a:ea typeface="Arial Unicode MS" pitchFamily="34" charset="-128"/>
                <a:cs typeface="Arial Unicode MS" pitchFamily="34" charset="-128"/>
              </a:rPr>
              <a:t>until the child is </a:t>
            </a:r>
            <a:r>
              <a:rPr lang="en-GB" sz="2400" b="1" dirty="0" smtClean="0">
                <a:latin typeface="Arial Unicode MS" pitchFamily="34" charset="-128"/>
                <a:ea typeface="Arial Unicode MS" pitchFamily="34" charset="-128"/>
                <a:cs typeface="Arial Unicode MS" pitchFamily="34" charset="-128"/>
              </a:rPr>
              <a:t>2 years old</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pic>
        <p:nvPicPr>
          <p:cNvPr id="9" name="Image 8" descr="poster4_back_22.jpg"/>
          <p:cNvPicPr>
            <a:picLocks noChangeAspect="1"/>
          </p:cNvPicPr>
          <p:nvPr/>
        </p:nvPicPr>
        <p:blipFill>
          <a:blip r:embed="rId3" cstate="print">
            <a:clrChange>
              <a:clrFrom>
                <a:srgbClr val="FFFFFF"/>
              </a:clrFrom>
              <a:clrTo>
                <a:srgbClr val="FFFFFF">
                  <a:alpha val="0"/>
                </a:srgbClr>
              </a:clrTo>
            </a:clrChange>
          </a:blip>
          <a:srcRect l="21980" t="12024" r="13238" b="15271"/>
          <a:stretch>
            <a:fillRect/>
          </a:stretch>
        </p:blipFill>
        <p:spPr>
          <a:xfrm>
            <a:off x="7812360" y="116632"/>
            <a:ext cx="1203828" cy="1496611"/>
          </a:xfrm>
          <a:prstGeom prst="rect">
            <a:avLst/>
          </a:prstGeom>
          <a:ln>
            <a:solidFill>
              <a:schemeClr val="bg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461665"/>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Feeding babies of HIV-infected mothers</a:t>
            </a:r>
            <a:endParaRPr lang="fr-FR" sz="2400" dirty="0" smtClean="0">
              <a:latin typeface="Arial Unicode MS" pitchFamily="34" charset="-128"/>
              <a:ea typeface="Arial Unicode MS" pitchFamily="34" charset="-128"/>
              <a:cs typeface="Arial Unicode MS" pitchFamily="34" charset="-128"/>
            </a:endParaRPr>
          </a:p>
        </p:txBody>
      </p:sp>
      <p:pic>
        <p:nvPicPr>
          <p:cNvPr id="5" name="Image 4" descr="poster4_back_21.jpg"/>
          <p:cNvPicPr>
            <a:picLocks noChangeAspect="1"/>
          </p:cNvPicPr>
          <p:nvPr/>
        </p:nvPicPr>
        <p:blipFill>
          <a:blip r:embed="rId3" cstate="print">
            <a:clrChange>
              <a:clrFrom>
                <a:srgbClr val="FFFFFF"/>
              </a:clrFrom>
              <a:clrTo>
                <a:srgbClr val="FFFFFF">
                  <a:alpha val="0"/>
                </a:srgbClr>
              </a:clrTo>
            </a:clrChange>
          </a:blip>
          <a:srcRect l="12892" t="4592" r="12979" b="5869"/>
          <a:stretch>
            <a:fillRect/>
          </a:stretch>
        </p:blipFill>
        <p:spPr>
          <a:xfrm>
            <a:off x="7821017" y="84548"/>
            <a:ext cx="1231521" cy="2088232"/>
          </a:xfrm>
          <a:prstGeom prst="rect">
            <a:avLst/>
          </a:prstGeom>
          <a:ln>
            <a:solidFill>
              <a:schemeClr val="bg1"/>
            </a:solidFill>
          </a:ln>
        </p:spPr>
      </p:pic>
      <p:sp>
        <p:nvSpPr>
          <p:cNvPr id="6"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3. Maternal and child feeding </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grpSp>
        <p:nvGrpSpPr>
          <p:cNvPr id="2" name="Groupe 12"/>
          <p:cNvGrpSpPr/>
          <p:nvPr/>
        </p:nvGrpSpPr>
        <p:grpSpPr>
          <a:xfrm>
            <a:off x="131386" y="5469031"/>
            <a:ext cx="8856984" cy="1200329"/>
            <a:chOff x="179512" y="5229200"/>
            <a:chExt cx="8856984" cy="1200329"/>
          </a:xfrm>
        </p:grpSpPr>
        <p:sp>
          <p:nvSpPr>
            <p:cNvPr id="7" name="Rectangle 6"/>
            <p:cNvSpPr/>
            <p:nvPr/>
          </p:nvSpPr>
          <p:spPr>
            <a:xfrm>
              <a:off x="1259632" y="5229200"/>
              <a:ext cx="7776864" cy="1200329"/>
            </a:xfrm>
            <a:prstGeom prst="rect">
              <a:avLst/>
            </a:prstGeom>
          </p:spPr>
          <p:txBody>
            <a:bodyPr wrap="square">
              <a:spAutoFit/>
            </a:bodyPr>
            <a:lstStyle/>
            <a:p>
              <a:pPr algn="just"/>
              <a:r>
                <a:rPr lang="en-GB" sz="2400" dirty="0" smtClean="0">
                  <a:latin typeface="Arial Unicode MS" pitchFamily="34" charset="-128"/>
                  <a:ea typeface="Arial Unicode MS" pitchFamily="34" charset="-128"/>
                  <a:cs typeface="Arial Unicode MS" pitchFamily="34" charset="-128"/>
                </a:rPr>
                <a:t>HIV+ mothers </a:t>
              </a:r>
              <a:r>
                <a:rPr lang="en-GB" sz="2400" b="1" dirty="0" smtClean="0">
                  <a:latin typeface="Arial Unicode MS" pitchFamily="34" charset="-128"/>
                  <a:ea typeface="Arial Unicode MS" pitchFamily="34" charset="-128"/>
                  <a:cs typeface="Arial Unicode MS" pitchFamily="34" charset="-128"/>
                </a:rPr>
                <a:t>should be informed by the medical services</a:t>
              </a:r>
              <a:r>
                <a:rPr lang="en-GB" sz="2400" dirty="0" smtClean="0">
                  <a:latin typeface="Arial Unicode MS" pitchFamily="34" charset="-128"/>
                  <a:ea typeface="Arial Unicode MS" pitchFamily="34" charset="-128"/>
                  <a:cs typeface="Arial Unicode MS" pitchFamily="34" charset="-128"/>
                </a:rPr>
                <a:t> of options available to them according to their </a:t>
              </a:r>
              <a:r>
                <a:rPr lang="en-GB" sz="2400" b="1" dirty="0" smtClean="0">
                  <a:latin typeface="Arial Unicode MS" pitchFamily="34" charset="-128"/>
                  <a:ea typeface="Arial Unicode MS" pitchFamily="34" charset="-128"/>
                  <a:cs typeface="Arial Unicode MS" pitchFamily="34" charset="-128"/>
                </a:rPr>
                <a:t>individual circumstances</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10"/>
            <p:cNvGrpSpPr/>
            <p:nvPr/>
          </p:nvGrpSpPr>
          <p:grpSpPr>
            <a:xfrm>
              <a:off x="179512" y="5269123"/>
              <a:ext cx="8856984" cy="1152128"/>
              <a:chOff x="2832221" y="3914323"/>
              <a:chExt cx="7562797" cy="640072"/>
            </a:xfrm>
          </p:grpSpPr>
          <p:sp>
            <p:nvSpPr>
              <p:cNvPr id="11" name="Triangle isocèle 10"/>
              <p:cNvSpPr/>
              <p:nvPr/>
            </p:nvSpPr>
            <p:spPr>
              <a:xfrm>
                <a:off x="2996287" y="4052163"/>
                <a:ext cx="710438" cy="4311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en-US" sz="4000" dirty="0" smtClean="0"/>
                  <a:t>!</a:t>
                </a:r>
                <a:endParaRPr lang="fr-FR" sz="4000" dirty="0"/>
              </a:p>
            </p:txBody>
          </p:sp>
          <p:sp>
            <p:nvSpPr>
              <p:cNvPr id="12" name="Rectangle 11"/>
              <p:cNvSpPr/>
              <p:nvPr/>
            </p:nvSpPr>
            <p:spPr>
              <a:xfrm>
                <a:off x="2832221" y="3914323"/>
                <a:ext cx="7562797" cy="6400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4" name="Rectangle 13"/>
          <p:cNvSpPr/>
          <p:nvPr/>
        </p:nvSpPr>
        <p:spPr>
          <a:xfrm>
            <a:off x="0" y="2636912"/>
            <a:ext cx="9144000" cy="1200329"/>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While still on antiretroviral therapy, mothers should introduce </a:t>
            </a:r>
            <a:r>
              <a:rPr lang="en-GB" sz="2400" b="1" dirty="0" smtClean="0">
                <a:latin typeface="Arial Unicode MS" pitchFamily="34" charset="-128"/>
                <a:ea typeface="Arial Unicode MS" pitchFamily="34" charset="-128"/>
                <a:cs typeface="Arial Unicode MS" pitchFamily="34" charset="-128"/>
              </a:rPr>
              <a:t>complementary feeding </a:t>
            </a:r>
            <a:r>
              <a:rPr lang="en-GB" sz="2400" dirty="0" smtClean="0">
                <a:latin typeface="Arial Unicode MS" pitchFamily="34" charset="-128"/>
                <a:ea typeface="Arial Unicode MS" pitchFamily="34" charset="-128"/>
                <a:cs typeface="Arial Unicode MS" pitchFamily="34" charset="-128"/>
              </a:rPr>
              <a:t>when the baby is </a:t>
            </a:r>
            <a:r>
              <a:rPr lang="en-GB" sz="2400" b="1" dirty="0" smtClean="0">
                <a:latin typeface="Arial Unicode MS" pitchFamily="34" charset="-128"/>
                <a:ea typeface="Arial Unicode MS" pitchFamily="34" charset="-128"/>
                <a:cs typeface="Arial Unicode MS" pitchFamily="34" charset="-128"/>
              </a:rPr>
              <a:t>6 months </a:t>
            </a:r>
            <a:r>
              <a:rPr lang="en-GB" sz="2400" dirty="0" smtClean="0">
                <a:latin typeface="Arial Unicode MS" pitchFamily="34" charset="-128"/>
                <a:ea typeface="Arial Unicode MS" pitchFamily="34" charset="-128"/>
                <a:cs typeface="Arial Unicode MS" pitchFamily="34" charset="-128"/>
              </a:rPr>
              <a:t>and </a:t>
            </a:r>
            <a:r>
              <a:rPr lang="en-GB" sz="2400" b="1" dirty="0" smtClean="0">
                <a:latin typeface="Arial Unicode MS" pitchFamily="34" charset="-128"/>
                <a:ea typeface="Arial Unicode MS" pitchFamily="34" charset="-128"/>
                <a:cs typeface="Arial Unicode MS" pitchFamily="34" charset="-128"/>
              </a:rPr>
              <a:t>continue to breastfeed</a:t>
            </a:r>
            <a:r>
              <a:rPr lang="en-GB" sz="2400" dirty="0" smtClean="0">
                <a:latin typeface="Arial Unicode MS" pitchFamily="34" charset="-128"/>
                <a:ea typeface="Arial Unicode MS" pitchFamily="34" charset="-128"/>
                <a:cs typeface="Arial Unicode MS" pitchFamily="34" charset="-128"/>
              </a:rPr>
              <a:t> their babies until 12 months.</a:t>
            </a:r>
            <a:endParaRPr lang="fr-FR" sz="2400" dirty="0" smtClean="0">
              <a:latin typeface="Arial Unicode MS" pitchFamily="34" charset="-128"/>
              <a:ea typeface="Arial Unicode MS" pitchFamily="34" charset="-128"/>
              <a:cs typeface="Arial Unicode MS" pitchFamily="34" charset="-128"/>
            </a:endParaRPr>
          </a:p>
        </p:txBody>
      </p:sp>
      <p:grpSp>
        <p:nvGrpSpPr>
          <p:cNvPr id="8" name="Groupe 20"/>
          <p:cNvGrpSpPr/>
          <p:nvPr/>
        </p:nvGrpSpPr>
        <p:grpSpPr>
          <a:xfrm>
            <a:off x="80210" y="1452700"/>
            <a:ext cx="7780276" cy="997805"/>
            <a:chOff x="32084" y="1452700"/>
            <a:chExt cx="7780276" cy="997805"/>
          </a:xfrm>
        </p:grpSpPr>
        <p:sp>
          <p:nvSpPr>
            <p:cNvPr id="15" name="Rectangle 14"/>
            <p:cNvSpPr/>
            <p:nvPr/>
          </p:nvSpPr>
          <p:spPr>
            <a:xfrm>
              <a:off x="755576" y="1500826"/>
              <a:ext cx="7056784" cy="830997"/>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HIV+ mothers </a:t>
              </a:r>
              <a:r>
                <a:rPr lang="en-GB" sz="2400" b="1" dirty="0" smtClean="0">
                  <a:latin typeface="Arial Unicode MS" pitchFamily="34" charset="-128"/>
                  <a:ea typeface="Arial Unicode MS" pitchFamily="34" charset="-128"/>
                  <a:cs typeface="Arial Unicode MS" pitchFamily="34" charset="-128"/>
                </a:rPr>
                <a:t>taking antiretroviral therapy can exclusively breastfeed</a:t>
              </a:r>
              <a:r>
                <a:rPr lang="en-GB" sz="2400" dirty="0" smtClean="0">
                  <a:latin typeface="Arial Unicode MS" pitchFamily="34" charset="-128"/>
                  <a:ea typeface="Arial Unicode MS" pitchFamily="34" charset="-128"/>
                  <a:cs typeface="Arial Unicode MS" pitchFamily="34" charset="-128"/>
                </a:rPr>
                <a:t> their babies until 6 months. </a:t>
              </a:r>
            </a:p>
          </p:txBody>
        </p:sp>
        <p:grpSp>
          <p:nvGrpSpPr>
            <p:cNvPr id="9" name="Groupe 27"/>
            <p:cNvGrpSpPr/>
            <p:nvPr/>
          </p:nvGrpSpPr>
          <p:grpSpPr>
            <a:xfrm>
              <a:off x="32084" y="1452700"/>
              <a:ext cx="7636260" cy="997805"/>
              <a:chOff x="1855150" y="2028764"/>
              <a:chExt cx="7636260" cy="997805"/>
            </a:xfrm>
          </p:grpSpPr>
          <p:sp>
            <p:nvSpPr>
              <p:cNvPr id="19" name="Rectangle 18"/>
              <p:cNvSpPr/>
              <p:nvPr/>
            </p:nvSpPr>
            <p:spPr>
              <a:xfrm>
                <a:off x="1859578" y="2028764"/>
                <a:ext cx="7631832" cy="93610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855150" y="2564904"/>
                <a:ext cx="864096"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grpSp>
      </p:grpSp>
      <p:sp>
        <p:nvSpPr>
          <p:cNvPr id="22" name="Rectangle 21"/>
          <p:cNvSpPr/>
          <p:nvPr/>
        </p:nvSpPr>
        <p:spPr>
          <a:xfrm>
            <a:off x="-36512" y="3956863"/>
            <a:ext cx="9180512" cy="1200329"/>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 After 12 months of age, breastfeeding should only stop </a:t>
            </a:r>
            <a:r>
              <a:rPr lang="en-GB" sz="2400" b="1" dirty="0" smtClean="0">
                <a:latin typeface="Arial Unicode MS" pitchFamily="34" charset="-128"/>
                <a:ea typeface="Arial Unicode MS" pitchFamily="34" charset="-128"/>
                <a:cs typeface="Arial Unicode MS" pitchFamily="34" charset="-128"/>
              </a:rPr>
              <a:t>once a nutritionally adequate and safe diet </a:t>
            </a:r>
            <a:r>
              <a:rPr lang="en-GB" sz="2400" dirty="0" smtClean="0">
                <a:latin typeface="Arial Unicode MS" pitchFamily="34" charset="-128"/>
                <a:ea typeface="Arial Unicode MS" pitchFamily="34" charset="-128"/>
                <a:cs typeface="Arial Unicode MS" pitchFamily="34" charset="-128"/>
              </a:rPr>
              <a:t>without the breast milk can be provided to the infant. </a:t>
            </a:r>
            <a:endParaRPr lang="fr-FR"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6712"/>
            <a:ext cx="9144000"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Nutritious Sesotho Recipes</a:t>
            </a:r>
            <a:endParaRPr lang="fr-FR" sz="2800" b="1" dirty="0">
              <a:latin typeface="Arial Unicode MS" pitchFamily="34" charset="-128"/>
              <a:ea typeface="Arial Unicode MS" pitchFamily="34" charset="-128"/>
              <a:cs typeface="Arial Unicode MS" pitchFamily="34" charset="-128"/>
            </a:endParaRPr>
          </a:p>
        </p:txBody>
      </p:sp>
      <p:sp>
        <p:nvSpPr>
          <p:cNvPr id="5"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8" name="Rectangle 7"/>
          <p:cNvSpPr/>
          <p:nvPr/>
        </p:nvSpPr>
        <p:spPr>
          <a:xfrm>
            <a:off x="0" y="1412776"/>
            <a:ext cx="9144000"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LIKAHARE</a:t>
            </a:r>
            <a:r>
              <a:rPr lang="fr-FR" sz="2800" b="1"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Cow, goat or mutton offal)</a:t>
            </a:r>
            <a:endParaRPr lang="fr-FR" sz="2400" dirty="0" smtClean="0">
              <a:latin typeface="Arial Unicode MS" pitchFamily="34" charset="-128"/>
              <a:ea typeface="Arial Unicode MS" pitchFamily="34" charset="-128"/>
              <a:cs typeface="Arial Unicode MS" pitchFamily="34" charset="-128"/>
            </a:endParaRPr>
          </a:p>
        </p:txBody>
      </p:sp>
      <p:pic>
        <p:nvPicPr>
          <p:cNvPr id="9" name="Espace réservé du contenu 3" descr="poster4_back_1.jpg"/>
          <p:cNvPicPr>
            <a:picLocks noGrp="1" noChangeAspect="1"/>
          </p:cNvPicPr>
          <p:nvPr>
            <p:ph idx="1"/>
          </p:nvPr>
        </p:nvPicPr>
        <p:blipFill>
          <a:blip r:embed="rId3" cstate="print">
            <a:clrChange>
              <a:clrFrom>
                <a:srgbClr val="FFFFFF"/>
              </a:clrFrom>
              <a:clrTo>
                <a:srgbClr val="FFFFFF">
                  <a:alpha val="0"/>
                </a:srgbClr>
              </a:clrTo>
            </a:clrChange>
          </a:blip>
          <a:srcRect l="8255" t="18644" r="17532" b="24498"/>
          <a:stretch>
            <a:fillRect/>
          </a:stretch>
        </p:blipFill>
        <p:spPr>
          <a:xfrm>
            <a:off x="5796136" y="908720"/>
            <a:ext cx="2987824" cy="1244927"/>
          </a:xfrm>
          <a:ln>
            <a:solidFill>
              <a:schemeClr val="bg1"/>
            </a:solidFill>
          </a:ln>
        </p:spPr>
      </p:pic>
      <p:sp>
        <p:nvSpPr>
          <p:cNvPr id="10" name="Rectangle 9"/>
          <p:cNvSpPr/>
          <p:nvPr/>
        </p:nvSpPr>
        <p:spPr>
          <a:xfrm>
            <a:off x="0" y="1916832"/>
            <a:ext cx="3995936"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Water as required (4 cups approximately)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Animal tripe, intestines, kidney, heart, lung and liver</a:t>
            </a:r>
            <a:endParaRPr lang="fr-FR" sz="2400" dirty="0" smtClean="0">
              <a:latin typeface="Arial Unicode MS" pitchFamily="34" charset="-128"/>
              <a:ea typeface="Arial Unicode MS" pitchFamily="34" charset="-128"/>
              <a:cs typeface="Arial Unicode MS" pitchFamily="34" charset="-128"/>
            </a:endParaRPr>
          </a:p>
        </p:txBody>
      </p:sp>
      <p:sp>
        <p:nvSpPr>
          <p:cNvPr id="11" name="Rectangle 10"/>
          <p:cNvSpPr/>
          <p:nvPr/>
        </p:nvSpPr>
        <p:spPr>
          <a:xfrm>
            <a:off x="0" y="3861048"/>
            <a:ext cx="9144000" cy="3046988"/>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pPr marL="457200" indent="-457200"/>
            <a:r>
              <a:rPr lang="en-GB" sz="2400" dirty="0" smtClean="0">
                <a:latin typeface="Arial Unicode MS" pitchFamily="34" charset="-128"/>
                <a:ea typeface="Arial Unicode MS" pitchFamily="34" charset="-128"/>
                <a:cs typeface="Arial Unicode MS" pitchFamily="34" charset="-128"/>
              </a:rPr>
              <a:t>1) Clean the offal and wash with plenty water. Cut all offal into </a:t>
            </a:r>
          </a:p>
          <a:p>
            <a:pPr marL="457200" indent="-457200"/>
            <a:r>
              <a:rPr lang="en-GB" sz="2400" dirty="0" smtClean="0">
                <a:latin typeface="Arial Unicode MS" pitchFamily="34" charset="-128"/>
                <a:ea typeface="Arial Unicode MS" pitchFamily="34" charset="-128"/>
                <a:cs typeface="Arial Unicode MS" pitchFamily="34" charset="-128"/>
              </a:rPr>
              <a:t>small pieces, put in a large pot and cover offal with cold water.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Boil for a few min. Lower the heat; simmer gently until cooked.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Season with salt and serve hot.</a:t>
            </a:r>
            <a:endParaRPr lang="fr-FR" sz="2400" dirty="0" smtClean="0">
              <a:latin typeface="Arial Unicode MS" pitchFamily="34" charset="-128"/>
              <a:ea typeface="Arial Unicode MS" pitchFamily="34" charset="-128"/>
              <a:cs typeface="Arial Unicode MS" pitchFamily="34" charset="-128"/>
            </a:endParaRPr>
          </a:p>
          <a:p>
            <a:r>
              <a:rPr lang="en-GB" sz="2400" u="sng" dirty="0" smtClean="0">
                <a:latin typeface="Arial Unicode MS" pitchFamily="34" charset="-128"/>
                <a:ea typeface="Arial Unicode MS" pitchFamily="34" charset="-128"/>
                <a:cs typeface="Arial Unicode MS" pitchFamily="34" charset="-128"/>
              </a:rPr>
              <a:t>Alternatively</a:t>
            </a:r>
            <a:r>
              <a:rPr lang="en-GB" sz="2400" dirty="0" smtClean="0">
                <a:latin typeface="Arial Unicode MS" pitchFamily="34" charset="-128"/>
                <a:ea typeface="Arial Unicode MS" pitchFamily="34" charset="-128"/>
                <a:cs typeface="Arial Unicode MS" pitchFamily="34" charset="-128"/>
              </a:rPr>
              <a:t>. Set aside cooked offal and fry chopped onion. Add </a:t>
            </a:r>
          </a:p>
          <a:p>
            <a:r>
              <a:rPr lang="en-GB" sz="2400" dirty="0" smtClean="0">
                <a:latin typeface="Arial Unicode MS" pitchFamily="34" charset="-128"/>
                <a:ea typeface="Arial Unicode MS" pitchFamily="34" charset="-128"/>
                <a:cs typeface="Arial Unicode MS" pitchFamily="34" charset="-128"/>
              </a:rPr>
              <a:t>chopped pepper and tomatoes; simmer for 10min. Add the offal </a:t>
            </a:r>
          </a:p>
          <a:p>
            <a:r>
              <a:rPr lang="en-GB" sz="2400" dirty="0" smtClean="0">
                <a:latin typeface="Arial Unicode MS" pitchFamily="34" charset="-128"/>
                <a:ea typeface="Arial Unicode MS" pitchFamily="34" charset="-128"/>
                <a:cs typeface="Arial Unicode MS" pitchFamily="34" charset="-128"/>
              </a:rPr>
              <a:t>Liquid; cook for 5 min. Add cooked offal; simmer for 5min. </a:t>
            </a:r>
            <a:endParaRPr lang="fr-FR" sz="2400" dirty="0" smtClean="0">
              <a:latin typeface="Arial Unicode MS" pitchFamily="34" charset="-128"/>
              <a:ea typeface="Arial Unicode MS" pitchFamily="34" charset="-128"/>
              <a:cs typeface="Arial Unicode MS" pitchFamily="34" charset="-128"/>
            </a:endParaRPr>
          </a:p>
        </p:txBody>
      </p:sp>
      <p:sp>
        <p:nvSpPr>
          <p:cNvPr id="12" name="Rectangle 11"/>
          <p:cNvSpPr/>
          <p:nvPr/>
        </p:nvSpPr>
        <p:spPr>
          <a:xfrm>
            <a:off x="4536504" y="2286164"/>
            <a:ext cx="4572000" cy="1569660"/>
          </a:xfrm>
          <a:prstGeom prst="rect">
            <a:avLst/>
          </a:prstGeom>
        </p:spPr>
        <p:txBody>
          <a:bodyPr>
            <a:spAutoFit/>
          </a:bodyPr>
          <a:lstStyle/>
          <a:p>
            <a:r>
              <a:rPr lang="en-GB" sz="2400" dirty="0" smtClean="0">
                <a:latin typeface="Arial Unicode MS" pitchFamily="34" charset="-128"/>
                <a:ea typeface="Arial Unicode MS" pitchFamily="34" charset="-128"/>
                <a:cs typeface="Arial Unicode MS" pitchFamily="34" charset="-128"/>
              </a:rPr>
              <a:t>- 2 teaspoons of iodated salt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medium onion (optional)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- 3 medium tomatoes (optional)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green pepper (optional)</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6712"/>
            <a:ext cx="9144000"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NYEKOE</a:t>
            </a:r>
            <a:r>
              <a:rPr lang="fr-FR" sz="2800" b="1"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Sorghum with dry beans and pumpkin)</a:t>
            </a:r>
            <a:endParaRPr lang="fr-FR" sz="2400" b="1" dirty="0" smtClean="0">
              <a:latin typeface="Arial Unicode MS" pitchFamily="34" charset="-128"/>
              <a:ea typeface="Arial Unicode MS" pitchFamily="34" charset="-128"/>
              <a:cs typeface="Arial Unicode MS" pitchFamily="34" charset="-128"/>
            </a:endParaRPr>
          </a:p>
        </p:txBody>
      </p:sp>
      <p:sp>
        <p:nvSpPr>
          <p:cNvPr id="5"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6" name="Image 5" descr="poster4_back_2.jpg"/>
          <p:cNvPicPr>
            <a:picLocks noChangeAspect="1"/>
          </p:cNvPicPr>
          <p:nvPr/>
        </p:nvPicPr>
        <p:blipFill>
          <a:blip r:embed="rId3" cstate="print">
            <a:clrChange>
              <a:clrFrom>
                <a:srgbClr val="FFFFFF"/>
              </a:clrFrom>
              <a:clrTo>
                <a:srgbClr val="FFFFFF">
                  <a:alpha val="0"/>
                </a:srgbClr>
              </a:clrTo>
            </a:clrChange>
          </a:blip>
          <a:srcRect l="14921" t="12317" r="27054" b="8852"/>
          <a:stretch>
            <a:fillRect/>
          </a:stretch>
        </p:blipFill>
        <p:spPr>
          <a:xfrm>
            <a:off x="7126034" y="908720"/>
            <a:ext cx="1910462" cy="1746708"/>
          </a:xfrm>
          <a:prstGeom prst="rect">
            <a:avLst/>
          </a:prstGeom>
          <a:ln>
            <a:solidFill>
              <a:schemeClr val="bg1"/>
            </a:solidFill>
          </a:ln>
        </p:spPr>
      </p:pic>
      <p:sp>
        <p:nvSpPr>
          <p:cNvPr id="7" name="Rectangle 6"/>
          <p:cNvSpPr/>
          <p:nvPr/>
        </p:nvSpPr>
        <p:spPr>
          <a:xfrm>
            <a:off x="0" y="1340768"/>
            <a:ext cx="3635896"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Water as required (4 cups approximately)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½ cup of beans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½ cup of sorghum</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3356992"/>
            <a:ext cx="9144000" cy="341632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Soak beans and sorghum in water separately overnight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Sift beans and sorghum and cook them in clean water until almost cooked.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Cut pumpkin in pieces and add to beans and sorghum mixture until pumpkin, beans and sorghum are soft.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Add salt and oil. Simmer for 5-10 additional minutes stirring occasionally.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5) You can serve with green vegetables</a:t>
            </a:r>
            <a:r>
              <a:rPr lang="en-GB" dirty="0" smtClean="0">
                <a:latin typeface="Arial Unicode MS" pitchFamily="34" charset="-128"/>
                <a:ea typeface="Arial Unicode MS" pitchFamily="34" charset="-128"/>
                <a:cs typeface="Arial Unicode MS" pitchFamily="34" charset="-128"/>
              </a:rPr>
              <a:t>. </a:t>
            </a:r>
            <a:endParaRPr lang="fr-FR"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3347864" y="1700808"/>
            <a:ext cx="3960440" cy="1569660"/>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½ cup of pumpkin</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tablespoon of oil/margarine</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iodated salt</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5" name="Rectangle 4"/>
          <p:cNvSpPr/>
          <p:nvPr/>
        </p:nvSpPr>
        <p:spPr>
          <a:xfrm>
            <a:off x="0" y="1124744"/>
            <a:ext cx="6516216" cy="892552"/>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PAPA LE MOROHO </a:t>
            </a:r>
            <a:r>
              <a:rPr lang="fr-FR" sz="2400" b="1" dirty="0" smtClean="0">
                <a:latin typeface="Arial Unicode MS" pitchFamily="34" charset="-128"/>
                <a:ea typeface="Arial Unicode MS" pitchFamily="34" charset="-128"/>
                <a:cs typeface="Arial Unicode MS" pitchFamily="34" charset="-128"/>
              </a:rPr>
              <a:t>(</a:t>
            </a:r>
            <a:r>
              <a:rPr lang="en-GB" sz="2400" b="1" dirty="0" smtClean="0">
                <a:latin typeface="Arial Unicode MS" pitchFamily="34" charset="-128"/>
                <a:ea typeface="Arial Unicode MS" pitchFamily="34" charset="-128"/>
                <a:cs typeface="Arial Unicode MS" pitchFamily="34" charset="-128"/>
              </a:rPr>
              <a:t>Hard porridge with vegetables) </a:t>
            </a:r>
            <a:endParaRPr lang="fr-FR" sz="2400" b="1" dirty="0" smtClean="0">
              <a:latin typeface="Arial Unicode MS" pitchFamily="34" charset="-128"/>
              <a:ea typeface="Arial Unicode MS" pitchFamily="34" charset="-128"/>
              <a:cs typeface="Arial Unicode MS" pitchFamily="34" charset="-128"/>
            </a:endParaRPr>
          </a:p>
        </p:txBody>
      </p:sp>
      <p:sp>
        <p:nvSpPr>
          <p:cNvPr id="6" name="Rectangle 5"/>
          <p:cNvSpPr/>
          <p:nvPr/>
        </p:nvSpPr>
        <p:spPr>
          <a:xfrm>
            <a:off x="0" y="2210088"/>
            <a:ext cx="9144000"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PAPA</a:t>
            </a:r>
            <a:endParaRPr lang="fr-FR" sz="2400" dirty="0" smtClean="0">
              <a:latin typeface="Arial Unicode MS" pitchFamily="34" charset="-128"/>
              <a:ea typeface="Arial Unicode MS" pitchFamily="34" charset="-128"/>
              <a:cs typeface="Arial Unicode MS" pitchFamily="34" charset="-128"/>
            </a:endParaRPr>
          </a:p>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- 5 cups of cereal flour of your choice (maize, sorghum, wheat)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Water (sufficient quantity to make thick porridge, approximately 7 cups)</a:t>
            </a:r>
            <a:endParaRPr lang="fr-FR" sz="2400"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4298320"/>
            <a:ext cx="9144000"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1) Bring water to a boil. Add the flour, stir and mix thoroughly.</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2) Cover and allow cooking further over low heat for approximately 15 minutes stirring occasionally. </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3) Serve with vegetables (</a:t>
            </a:r>
            <a:r>
              <a:rPr lang="en-GB" sz="2400" dirty="0" err="1" smtClean="0">
                <a:latin typeface="Arial Unicode MS" pitchFamily="34" charset="-128"/>
                <a:ea typeface="Arial Unicode MS" pitchFamily="34" charset="-128"/>
                <a:cs typeface="Arial Unicode MS" pitchFamily="34" charset="-128"/>
              </a:rPr>
              <a:t>moroho</a:t>
            </a:r>
            <a:r>
              <a:rPr lang="en-GB" sz="2400" dirty="0" smtClean="0">
                <a:latin typeface="Arial Unicode MS" pitchFamily="34" charset="-128"/>
                <a:ea typeface="Arial Unicode MS" pitchFamily="34" charset="-128"/>
                <a:cs typeface="Arial Unicode MS" pitchFamily="34" charset="-128"/>
              </a:rPr>
              <a:t>) and/or </a:t>
            </a:r>
            <a:r>
              <a:rPr lang="en-GB" sz="2400" dirty="0" err="1" smtClean="0">
                <a:latin typeface="Arial Unicode MS" pitchFamily="34" charset="-128"/>
                <a:ea typeface="Arial Unicode MS" pitchFamily="34" charset="-128"/>
                <a:cs typeface="Arial Unicode MS" pitchFamily="34" charset="-128"/>
              </a:rPr>
              <a:t>Likahare</a:t>
            </a:r>
            <a:endParaRPr lang="fr-FR" sz="2400" dirty="0" smtClean="0">
              <a:latin typeface="Arial Unicode MS" pitchFamily="34" charset="-128"/>
              <a:ea typeface="Arial Unicode MS" pitchFamily="34" charset="-128"/>
              <a:cs typeface="Arial Unicode MS" pitchFamily="34" charset="-128"/>
            </a:endParaRPr>
          </a:p>
        </p:txBody>
      </p:sp>
      <p:pic>
        <p:nvPicPr>
          <p:cNvPr id="8" name="Image 7" descr="poster4_back_3.jpg"/>
          <p:cNvPicPr>
            <a:picLocks noChangeAspect="1"/>
          </p:cNvPicPr>
          <p:nvPr/>
        </p:nvPicPr>
        <p:blipFill>
          <a:blip r:embed="rId3" cstate="print">
            <a:clrChange>
              <a:clrFrom>
                <a:srgbClr val="FFFFFF"/>
              </a:clrFrom>
              <a:clrTo>
                <a:srgbClr val="FFFFFF">
                  <a:alpha val="0"/>
                </a:srgbClr>
              </a:clrTo>
            </a:clrChange>
          </a:blip>
          <a:srcRect l="22393" t="17244" r="20422" b="6388"/>
          <a:stretch>
            <a:fillRect/>
          </a:stretch>
        </p:blipFill>
        <p:spPr>
          <a:xfrm>
            <a:off x="7005282" y="948070"/>
            <a:ext cx="2021740" cy="1817007"/>
          </a:xfrm>
          <a:prstGeom prst="rect">
            <a:avLst/>
          </a:prstGeom>
          <a:ln>
            <a:solidFill>
              <a:schemeClr val="bg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5" name="Rectangle 4"/>
          <p:cNvSpPr/>
          <p:nvPr/>
        </p:nvSpPr>
        <p:spPr>
          <a:xfrm>
            <a:off x="0" y="908720"/>
            <a:ext cx="6444208" cy="892552"/>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PAPA LE MOROHO </a:t>
            </a:r>
            <a:r>
              <a:rPr lang="fr-FR" sz="2400" b="1" dirty="0" smtClean="0">
                <a:latin typeface="Arial Unicode MS" pitchFamily="34" charset="-128"/>
                <a:ea typeface="Arial Unicode MS" pitchFamily="34" charset="-128"/>
                <a:cs typeface="Arial Unicode MS" pitchFamily="34" charset="-128"/>
              </a:rPr>
              <a:t>(</a:t>
            </a:r>
            <a:r>
              <a:rPr lang="en-GB" sz="2400" b="1" dirty="0" smtClean="0">
                <a:latin typeface="Arial Unicode MS" pitchFamily="34" charset="-128"/>
                <a:ea typeface="Arial Unicode MS" pitchFamily="34" charset="-128"/>
                <a:cs typeface="Arial Unicode MS" pitchFamily="34" charset="-128"/>
              </a:rPr>
              <a:t>Hard porridge with vegetables) </a:t>
            </a:r>
            <a:endParaRPr lang="fr-FR" sz="2400" b="1" dirty="0" smtClean="0">
              <a:latin typeface="Arial Unicode MS" pitchFamily="34" charset="-128"/>
              <a:ea typeface="Arial Unicode MS" pitchFamily="34" charset="-128"/>
              <a:cs typeface="Arial Unicode MS" pitchFamily="34" charset="-128"/>
            </a:endParaRPr>
          </a:p>
        </p:txBody>
      </p:sp>
      <p:pic>
        <p:nvPicPr>
          <p:cNvPr id="8" name="Image 7" descr="poster4_back_3.jpg"/>
          <p:cNvPicPr>
            <a:picLocks noChangeAspect="1"/>
          </p:cNvPicPr>
          <p:nvPr/>
        </p:nvPicPr>
        <p:blipFill>
          <a:blip r:embed="rId3" cstate="print">
            <a:clrChange>
              <a:clrFrom>
                <a:srgbClr val="FFFFFF"/>
              </a:clrFrom>
              <a:clrTo>
                <a:srgbClr val="FFFFFF">
                  <a:alpha val="0"/>
                </a:srgbClr>
              </a:clrTo>
            </a:clrChange>
          </a:blip>
          <a:srcRect l="22393" t="17244" r="20422" b="6388"/>
          <a:stretch>
            <a:fillRect/>
          </a:stretch>
        </p:blipFill>
        <p:spPr>
          <a:xfrm>
            <a:off x="7020272" y="883355"/>
            <a:ext cx="1907703" cy="1714518"/>
          </a:xfrm>
          <a:prstGeom prst="rect">
            <a:avLst/>
          </a:prstGeom>
          <a:ln>
            <a:solidFill>
              <a:schemeClr val="bg1"/>
            </a:solidFill>
          </a:ln>
        </p:spPr>
      </p:pic>
      <p:sp>
        <p:nvSpPr>
          <p:cNvPr id="9" name="Rectangle 8"/>
          <p:cNvSpPr/>
          <p:nvPr/>
        </p:nvSpPr>
        <p:spPr>
          <a:xfrm>
            <a:off x="0" y="1903472"/>
            <a:ext cx="9144000" cy="2677656"/>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MOROHO</a:t>
            </a:r>
            <a:endParaRPr lang="fr-FR" sz="2400" dirty="0" smtClean="0">
              <a:latin typeface="Arial Unicode MS" pitchFamily="34" charset="-128"/>
              <a:ea typeface="Arial Unicode MS" pitchFamily="34" charset="-128"/>
              <a:cs typeface="Arial Unicode MS" pitchFamily="34" charset="-128"/>
            </a:endParaRPr>
          </a:p>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- 3</a:t>
            </a:r>
            <a:r>
              <a:rPr lang="en-GB" sz="2400" baseline="30000" dirty="0" smtClean="0">
                <a:latin typeface="Arial Unicode MS" pitchFamily="34" charset="-128"/>
                <a:ea typeface="Arial Unicode MS" pitchFamily="34" charset="-128"/>
                <a:cs typeface="Arial Unicode MS" pitchFamily="34" charset="-128"/>
              </a:rPr>
              <a:t>1/2</a:t>
            </a:r>
            <a:r>
              <a:rPr lang="en-GB" sz="2400" dirty="0" smtClean="0">
                <a:latin typeface="Arial Unicode MS" pitchFamily="34" charset="-128"/>
                <a:ea typeface="Arial Unicode MS" pitchFamily="34" charset="-128"/>
                <a:cs typeface="Arial Unicode MS" pitchFamily="34" charset="-128"/>
              </a:rPr>
              <a:t> cups of vegetables of your preference (spinach, Florida Broad Leaf, rape, </a:t>
            </a:r>
            <a:r>
              <a:rPr lang="en-GB" sz="2400" dirty="0" err="1" smtClean="0">
                <a:latin typeface="Arial Unicode MS" pitchFamily="34" charset="-128"/>
                <a:ea typeface="Arial Unicode MS" pitchFamily="34" charset="-128"/>
                <a:cs typeface="Arial Unicode MS" pitchFamily="34" charset="-128"/>
              </a:rPr>
              <a:t>amaranthus</a:t>
            </a:r>
            <a:r>
              <a:rPr lang="en-GB" sz="2400" dirty="0" smtClean="0">
                <a:latin typeface="Arial Unicode MS" pitchFamily="34" charset="-128"/>
                <a:ea typeface="Arial Unicode MS" pitchFamily="34" charset="-128"/>
                <a:cs typeface="Arial Unicode MS" pitchFamily="34" charset="-128"/>
              </a:rPr>
              <a:t>, indigenous vegetables…)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½ cup of water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Pinch of salt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- 2 teaspoons of sunflower oil</a:t>
            </a:r>
            <a:endParaRPr lang="fr-FR" sz="2400" dirty="0" smtClean="0">
              <a:latin typeface="Arial Unicode MS" pitchFamily="34" charset="-128"/>
              <a:ea typeface="Arial Unicode MS" pitchFamily="34" charset="-128"/>
              <a:cs typeface="Arial Unicode MS" pitchFamily="34" charset="-128"/>
            </a:endParaRPr>
          </a:p>
        </p:txBody>
      </p:sp>
      <p:sp>
        <p:nvSpPr>
          <p:cNvPr id="10" name="Rectangle 9"/>
          <p:cNvSpPr/>
          <p:nvPr/>
        </p:nvSpPr>
        <p:spPr>
          <a:xfrm>
            <a:off x="0" y="4549676"/>
            <a:ext cx="9144000"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1) Clean the vegetables, chop them into big chunks.</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2) Poor cooking oil into the pot. Add chopped vegetables and salt. 3) Cook over medium heat for 5-10 minutes.</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4) Add salt and oil, simmer for 5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5) Serve papa le </a:t>
            </a:r>
            <a:r>
              <a:rPr lang="en-GB" sz="2400" dirty="0" err="1" smtClean="0">
                <a:latin typeface="Arial Unicode MS" pitchFamily="34" charset="-128"/>
                <a:ea typeface="Arial Unicode MS" pitchFamily="34" charset="-128"/>
                <a:cs typeface="Arial Unicode MS" pitchFamily="34" charset="-128"/>
              </a:rPr>
              <a:t>moroho</a:t>
            </a:r>
            <a:r>
              <a:rPr lang="en-GB" sz="2400" dirty="0" smtClean="0">
                <a:latin typeface="Arial Unicode MS" pitchFamily="34" charset="-128"/>
                <a:ea typeface="Arial Unicode MS" pitchFamily="34" charset="-128"/>
                <a:cs typeface="Arial Unicode MS" pitchFamily="34" charset="-128"/>
              </a:rPr>
              <a:t> with beans or eggs or meat/</a:t>
            </a:r>
            <a:r>
              <a:rPr lang="en-GB" sz="2400" dirty="0" err="1" smtClean="0">
                <a:latin typeface="Arial Unicode MS" pitchFamily="34" charset="-128"/>
                <a:ea typeface="Arial Unicode MS" pitchFamily="34" charset="-128"/>
                <a:cs typeface="Arial Unicode MS" pitchFamily="34" charset="-128"/>
              </a:rPr>
              <a:t>Likahare</a:t>
            </a:r>
            <a:r>
              <a:rPr lang="en-GB" sz="2400" dirty="0" smtClean="0">
                <a:latin typeface="Arial Unicode MS" pitchFamily="34" charset="-128"/>
                <a:ea typeface="Arial Unicode MS" pitchFamily="34" charset="-128"/>
                <a:cs typeface="Arial Unicode MS" pitchFamily="34" charset="-128"/>
              </a:rPr>
              <a:t>.</a:t>
            </a:r>
            <a:endParaRPr lang="fr-FR"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ster4_back_4.jpg"/>
          <p:cNvPicPr>
            <a:picLocks noChangeAspect="1"/>
          </p:cNvPicPr>
          <p:nvPr/>
        </p:nvPicPr>
        <p:blipFill>
          <a:blip r:embed="rId3" cstate="print">
            <a:clrChange>
              <a:clrFrom>
                <a:srgbClr val="FFFFFF"/>
              </a:clrFrom>
              <a:clrTo>
                <a:srgbClr val="FFFFFF">
                  <a:alpha val="0"/>
                </a:srgbClr>
              </a:clrTo>
            </a:clrChange>
          </a:blip>
          <a:srcRect l="19745" t="12434" r="18913" b="8735"/>
          <a:stretch>
            <a:fillRect/>
          </a:stretch>
        </p:blipFill>
        <p:spPr>
          <a:xfrm>
            <a:off x="7092280" y="883420"/>
            <a:ext cx="1944216" cy="1681484"/>
          </a:xfrm>
          <a:prstGeom prst="rect">
            <a:avLst/>
          </a:prstGeom>
          <a:ln>
            <a:solidFill>
              <a:schemeClr val="bg1"/>
            </a:solidFill>
          </a:ln>
        </p:spPr>
      </p:pic>
      <p:sp>
        <p:nvSpPr>
          <p:cNvPr id="5"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6" name="Rectangle 5"/>
          <p:cNvSpPr/>
          <p:nvPr/>
        </p:nvSpPr>
        <p:spPr>
          <a:xfrm>
            <a:off x="0" y="980728"/>
            <a:ext cx="7380312"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MOCHAHLAMA</a:t>
            </a:r>
            <a:r>
              <a:rPr lang="fr-FR" sz="2400" dirty="0" smtClean="0">
                <a:latin typeface="Arial Unicode MS" pitchFamily="34" charset="-128"/>
                <a:ea typeface="Arial Unicode MS" pitchFamily="34" charset="-128"/>
                <a:cs typeface="Arial Unicode MS" pitchFamily="34" charset="-128"/>
              </a:rPr>
              <a:t> (</a:t>
            </a:r>
            <a:r>
              <a:rPr lang="en-GB" sz="2400" b="1" dirty="0" err="1" smtClean="0">
                <a:latin typeface="Arial Unicode MS" pitchFamily="34" charset="-128"/>
                <a:ea typeface="Arial Unicode MS" pitchFamily="34" charset="-128"/>
                <a:cs typeface="Arial Unicode MS" pitchFamily="34" charset="-128"/>
              </a:rPr>
              <a:t>Mealie</a:t>
            </a:r>
            <a:r>
              <a:rPr lang="en-GB" sz="2400" b="1" dirty="0" smtClean="0">
                <a:latin typeface="Arial Unicode MS" pitchFamily="34" charset="-128"/>
                <a:ea typeface="Arial Unicode MS" pitchFamily="34" charset="-128"/>
                <a:cs typeface="Arial Unicode MS" pitchFamily="34" charset="-128"/>
              </a:rPr>
              <a:t> meal and wheat bread)</a:t>
            </a:r>
            <a:endParaRPr lang="fr-FR" sz="24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3429000"/>
            <a:ext cx="9144000" cy="3416320"/>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1) In a small bowl, mix yeast, sugar and lukewarm water. Stir to dissolve. Let the mixture stand for a few minutes and reserve.</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2) In a mixing bowl, mix </a:t>
            </a:r>
            <a:r>
              <a:rPr lang="en-GB" sz="2400" dirty="0" err="1" smtClean="0">
                <a:latin typeface="Arial Unicode MS" pitchFamily="34" charset="-128"/>
                <a:ea typeface="Arial Unicode MS" pitchFamily="34" charset="-128"/>
                <a:cs typeface="Arial Unicode MS" pitchFamily="34" charset="-128"/>
              </a:rPr>
              <a:t>mealie</a:t>
            </a:r>
            <a:r>
              <a:rPr lang="en-GB" sz="2400" dirty="0" smtClean="0">
                <a:latin typeface="Arial Unicode MS" pitchFamily="34" charset="-128"/>
                <a:ea typeface="Arial Unicode MS" pitchFamily="34" charset="-128"/>
                <a:cs typeface="Arial Unicode MS" pitchFamily="34" charset="-128"/>
              </a:rPr>
              <a:t> meal and boiling water. Stir thoroughly. Leave the mixture to cool down.</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3) Add the wheat flour to the </a:t>
            </a:r>
            <a:r>
              <a:rPr lang="en-GB" sz="2400" dirty="0" err="1" smtClean="0">
                <a:latin typeface="Arial Unicode MS" pitchFamily="34" charset="-128"/>
                <a:ea typeface="Arial Unicode MS" pitchFamily="34" charset="-128"/>
                <a:cs typeface="Arial Unicode MS" pitchFamily="34" charset="-128"/>
              </a:rPr>
              <a:t>mealie</a:t>
            </a:r>
            <a:r>
              <a:rPr lang="en-GB" sz="2400" dirty="0" smtClean="0">
                <a:latin typeface="Arial Unicode MS" pitchFamily="34" charset="-128"/>
                <a:ea typeface="Arial Unicode MS" pitchFamily="34" charset="-128"/>
                <a:cs typeface="Arial Unicode MS" pitchFamily="34" charset="-128"/>
              </a:rPr>
              <a:t> meal mixture, then add the yeast mixture and mix thoroughly. Keep the mixture in a warm place while it rises. </a:t>
            </a:r>
            <a:endParaRPr lang="fr-FR" sz="2400" dirty="0" smtClean="0">
              <a:latin typeface="Arial Unicode MS" pitchFamily="34" charset="-128"/>
              <a:ea typeface="Arial Unicode MS" pitchFamily="34" charset="-128"/>
              <a:cs typeface="Arial Unicode MS" pitchFamily="34" charset="-128"/>
            </a:endParaRPr>
          </a:p>
          <a:p>
            <a:pPr lvl="0"/>
            <a:r>
              <a:rPr lang="en-GB" sz="2400" dirty="0" smtClean="0">
                <a:latin typeface="Arial Unicode MS" pitchFamily="34" charset="-128"/>
                <a:ea typeface="Arial Unicode MS" pitchFamily="34" charset="-128"/>
                <a:cs typeface="Arial Unicode MS" pitchFamily="34" charset="-128"/>
              </a:rPr>
              <a:t>4) Make balls and steam in pot for 30 minutes or until cooked.</a:t>
            </a:r>
            <a:endParaRPr lang="fr-FR" sz="24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0" y="1484784"/>
            <a:ext cx="4283968" cy="1938992"/>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- 1½ cups of white maize flour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cup of brown wheat flour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granulated brown sugar</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4248472" y="2223447"/>
            <a:ext cx="4572000" cy="1200329"/>
          </a:xfrm>
          <a:prstGeom prst="rect">
            <a:avLst/>
          </a:prstGeom>
        </p:spPr>
        <p:txBody>
          <a:bodyPr>
            <a:spAutoFit/>
          </a:bodyPr>
          <a:lstStyle/>
          <a:p>
            <a:r>
              <a:rPr lang="en-GB" sz="2400" dirty="0" smtClean="0">
                <a:latin typeface="Arial Unicode MS" pitchFamily="34" charset="-128"/>
                <a:ea typeface="Arial Unicode MS" pitchFamily="34" charset="-128"/>
                <a:cs typeface="Arial Unicode MS" pitchFamily="34" charset="-128"/>
              </a:rPr>
              <a:t>- 3 cups of water</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dried yeast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iodated salt</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4_back_19.jpg"/>
          <p:cNvPicPr>
            <a:picLocks noChangeAspect="1"/>
          </p:cNvPicPr>
          <p:nvPr/>
        </p:nvPicPr>
        <p:blipFill>
          <a:blip r:embed="rId3" cstate="print">
            <a:clrChange>
              <a:clrFrom>
                <a:srgbClr val="FFFFFF"/>
              </a:clrFrom>
              <a:clrTo>
                <a:srgbClr val="FFFFFF">
                  <a:alpha val="0"/>
                </a:srgbClr>
              </a:clrTo>
            </a:clrChange>
          </a:blip>
          <a:srcRect l="6508" t="2767" b="14243"/>
          <a:stretch>
            <a:fillRect/>
          </a:stretch>
        </p:blipFill>
        <p:spPr>
          <a:xfrm>
            <a:off x="6669373" y="980728"/>
            <a:ext cx="2172273" cy="1512168"/>
          </a:xfrm>
          <a:prstGeom prst="rect">
            <a:avLst/>
          </a:prstGeom>
          <a:ln>
            <a:solidFill>
              <a:schemeClr val="bg1"/>
            </a:solidFill>
          </a:ln>
        </p:spPr>
      </p:pic>
      <p:sp>
        <p:nvSpPr>
          <p:cNvPr id="6" name="Rectangle 5"/>
          <p:cNvSpPr/>
          <p:nvPr/>
        </p:nvSpPr>
        <p:spPr>
          <a:xfrm>
            <a:off x="0" y="980728"/>
            <a:ext cx="6444208" cy="892552"/>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SETAMPO LE LINAOA/UMNGQUSHO</a:t>
            </a:r>
            <a:r>
              <a:rPr lang="fr-FR" sz="2400" b="1"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(Maize </a:t>
            </a:r>
            <a:r>
              <a:rPr lang="en-GB" sz="2400" b="1" dirty="0" err="1" smtClean="0">
                <a:latin typeface="Arial Unicode MS" pitchFamily="34" charset="-128"/>
                <a:ea typeface="Arial Unicode MS" pitchFamily="34" charset="-128"/>
                <a:cs typeface="Arial Unicode MS" pitchFamily="34" charset="-128"/>
              </a:rPr>
              <a:t>samp</a:t>
            </a:r>
            <a:r>
              <a:rPr lang="en-GB" sz="2400" b="1" dirty="0" smtClean="0">
                <a:latin typeface="Arial Unicode MS" pitchFamily="34" charset="-128"/>
                <a:ea typeface="Arial Unicode MS" pitchFamily="34" charset="-128"/>
                <a:cs typeface="Arial Unicode MS" pitchFamily="34" charset="-128"/>
              </a:rPr>
              <a:t> with dried beans)</a:t>
            </a:r>
            <a:endParaRPr lang="fr-FR" sz="24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4509120"/>
            <a:ext cx="9144000"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Soak beans overnight.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Sieve beans and cook them with the </a:t>
            </a:r>
            <a:r>
              <a:rPr lang="en-GB" sz="2400" dirty="0" err="1" smtClean="0">
                <a:latin typeface="Arial Unicode MS" pitchFamily="34" charset="-128"/>
                <a:ea typeface="Arial Unicode MS" pitchFamily="34" charset="-128"/>
                <a:cs typeface="Arial Unicode MS" pitchFamily="34" charset="-128"/>
              </a:rPr>
              <a:t>samp</a:t>
            </a:r>
            <a:r>
              <a:rPr lang="en-GB" sz="2400" dirty="0" smtClean="0">
                <a:latin typeface="Arial Unicode MS" pitchFamily="34" charset="-128"/>
                <a:ea typeface="Arial Unicode MS" pitchFamily="34" charset="-128"/>
                <a:cs typeface="Arial Unicode MS" pitchFamily="34" charset="-128"/>
              </a:rPr>
              <a:t> in clean boiling water for 1 hour or until soft (adding water if necessary).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Add sunflower oil and salt; let simmer for further 10-15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You can serve with vegetables.</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2056780"/>
            <a:ext cx="9144000"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Water as required (4 cups approximately)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- 1¼ cups of maize </a:t>
            </a:r>
            <a:r>
              <a:rPr lang="en-GB" sz="2400" dirty="0" err="1" smtClean="0">
                <a:latin typeface="Arial Unicode MS" pitchFamily="34" charset="-128"/>
                <a:ea typeface="Arial Unicode MS" pitchFamily="34" charset="-128"/>
                <a:cs typeface="Arial Unicode MS" pitchFamily="34" charset="-128"/>
              </a:rPr>
              <a:t>samp</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- 1¼ cups of beans (white beans or sugar beans or pinto beans)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tablespoon of sunflower oil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iodated salt</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1. Cooking nutritiously and safely</a:t>
            </a:r>
            <a:endParaRPr kumimoji="0" lang="fr-FR" sz="44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4_back_20.jpg"/>
          <p:cNvPicPr>
            <a:picLocks noChangeAspect="1"/>
          </p:cNvPicPr>
          <p:nvPr/>
        </p:nvPicPr>
        <p:blipFill>
          <a:blip r:embed="rId3" cstate="print">
            <a:clrChange>
              <a:clrFrom>
                <a:srgbClr val="FFFFFF"/>
              </a:clrFrom>
              <a:clrTo>
                <a:srgbClr val="FFFFFF">
                  <a:alpha val="0"/>
                </a:srgbClr>
              </a:clrTo>
            </a:clrChange>
          </a:blip>
          <a:srcRect l="13016" t="8299" r="13224" b="8710"/>
          <a:stretch>
            <a:fillRect/>
          </a:stretch>
        </p:blipFill>
        <p:spPr>
          <a:xfrm>
            <a:off x="6525817" y="980728"/>
            <a:ext cx="2366663" cy="2088232"/>
          </a:xfrm>
          <a:prstGeom prst="rect">
            <a:avLst/>
          </a:prstGeom>
          <a:ln>
            <a:solidFill>
              <a:schemeClr val="bg1"/>
            </a:solidFill>
          </a:ln>
        </p:spPr>
      </p:pic>
      <p:sp>
        <p:nvSpPr>
          <p:cNvPr id="6" name="Rectangle 5"/>
          <p:cNvSpPr/>
          <p:nvPr/>
        </p:nvSpPr>
        <p:spPr>
          <a:xfrm>
            <a:off x="0" y="1028343"/>
            <a:ext cx="6858000" cy="523220"/>
          </a:xfrm>
          <a:prstGeom prst="rect">
            <a:avLst/>
          </a:prstGeom>
        </p:spPr>
        <p:txBody>
          <a:bodyPr wrap="square">
            <a:spAutoFit/>
          </a:bodyPr>
          <a:lstStyle/>
          <a:p>
            <a:r>
              <a:rPr lang="en-GB" sz="2800" b="1" dirty="0" smtClean="0">
                <a:latin typeface="Arial Unicode MS" pitchFamily="34" charset="-128"/>
                <a:ea typeface="Arial Unicode MS" pitchFamily="34" charset="-128"/>
                <a:cs typeface="Arial Unicode MS" pitchFamily="34" charset="-128"/>
              </a:rPr>
              <a:t>LEPU</a:t>
            </a:r>
            <a:r>
              <a:rPr lang="fr-FR" sz="2000" b="1" dirty="0" smtClean="0">
                <a:latin typeface="Arial Unicode MS" pitchFamily="34" charset="-128"/>
                <a:ea typeface="Arial Unicode MS" pitchFamily="34" charset="-128"/>
                <a:cs typeface="Arial Unicode MS" pitchFamily="34" charset="-128"/>
              </a:rPr>
              <a:t> </a:t>
            </a:r>
            <a:r>
              <a:rPr lang="fr-FR" sz="2400" dirty="0" smtClean="0">
                <a:latin typeface="Arial Unicode MS" pitchFamily="34" charset="-128"/>
                <a:ea typeface="Arial Unicode MS" pitchFamily="34" charset="-128"/>
                <a:cs typeface="Arial Unicode MS" pitchFamily="34" charset="-128"/>
              </a:rPr>
              <a:t>(</a:t>
            </a:r>
            <a:r>
              <a:rPr lang="en-GB" sz="2400" b="1" dirty="0" smtClean="0">
                <a:latin typeface="Arial Unicode MS" pitchFamily="34" charset="-128"/>
                <a:ea typeface="Arial Unicode MS" pitchFamily="34" charset="-128"/>
                <a:cs typeface="Arial Unicode MS" pitchFamily="34" charset="-128"/>
              </a:rPr>
              <a:t>Pumpkin leaves with baby marrow)</a:t>
            </a:r>
            <a:endParaRPr lang="fr-FR" sz="20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0" y="1700808"/>
            <a:ext cx="9144000"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Ingredients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Water as required (1 cup approximately)</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- 5½ cups of soft pumpkin leaves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½ cup of baby marrow (</a:t>
            </a:r>
            <a:r>
              <a:rPr lang="en-GB" sz="2400" dirty="0" err="1" smtClean="0">
                <a:latin typeface="Arial Unicode MS" pitchFamily="34" charset="-128"/>
                <a:ea typeface="Arial Unicode MS" pitchFamily="34" charset="-128"/>
                <a:cs typeface="Arial Unicode MS" pitchFamily="34" charset="-128"/>
              </a:rPr>
              <a:t>lebolotsana</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sunflower oil</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- 1 teaspoon of iodated salt</a:t>
            </a:r>
            <a:endParaRPr lang="fr-FR" sz="2400" dirty="0"/>
          </a:p>
        </p:txBody>
      </p:sp>
      <p:sp>
        <p:nvSpPr>
          <p:cNvPr id="8" name="Rectangle 7"/>
          <p:cNvSpPr/>
          <p:nvPr/>
        </p:nvSpPr>
        <p:spPr>
          <a:xfrm>
            <a:off x="0" y="4293096"/>
            <a:ext cx="9144000" cy="2308324"/>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Method</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1) Clean the leaves and baby marrow. Chop the leaves and cube baby marrow.</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2) Add water and cook over medium heat for 10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3) Add salt and oil and simmer for another 5 minutes.</a:t>
            </a:r>
            <a:endParaRPr lang="fr-FR" sz="2400" dirty="0" smtClean="0">
              <a:latin typeface="Arial Unicode MS" pitchFamily="34" charset="-128"/>
              <a:ea typeface="Arial Unicode MS" pitchFamily="34" charset="-128"/>
              <a:cs typeface="Arial Unicode MS" pitchFamily="34" charset="-128"/>
            </a:endParaRPr>
          </a:p>
          <a:p>
            <a:r>
              <a:rPr lang="en-GB" sz="2400" dirty="0" smtClean="0">
                <a:latin typeface="Arial Unicode MS" pitchFamily="34" charset="-128"/>
                <a:ea typeface="Arial Unicode MS" pitchFamily="34" charset="-128"/>
                <a:cs typeface="Arial Unicode MS" pitchFamily="34" charset="-128"/>
              </a:rPr>
              <a:t>4) You can also season with half a teaspoon of curry powder.</a:t>
            </a:r>
            <a:endParaRPr lang="fr-FR"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4532</Words>
  <Application>Microsoft Office PowerPoint</Application>
  <PresentationFormat>Affichage à l'écran (4:3)</PresentationFormat>
  <Paragraphs>442</Paragraphs>
  <Slides>21</Slides>
  <Notes>18</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Reverse Poster 4</vt:lpstr>
      <vt:lpstr>1. Cooking nutritiously and safely</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3. Maternal and child feeding </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Reverse Poster 4</dc:title>
  <dc:creator>Elisabeth Fritz</dc:creator>
  <cp:lastModifiedBy>Zaz</cp:lastModifiedBy>
  <cp:revision>4</cp:revision>
  <dcterms:created xsi:type="dcterms:W3CDTF">2015-09-08T12:51:33Z</dcterms:created>
  <dcterms:modified xsi:type="dcterms:W3CDTF">2015-09-11T15:00:59Z</dcterms:modified>
</cp:coreProperties>
</file>