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261" r:id="rId4"/>
    <p:sldId id="262" r:id="rId5"/>
    <p:sldId id="257" r:id="rId6"/>
    <p:sldId id="264" r:id="rId7"/>
    <p:sldId id="265" r:id="rId8"/>
    <p:sldId id="258" r:id="rId9"/>
    <p:sldId id="260" r:id="rId10"/>
    <p:sldId id="267"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2"/>
    <a:srgbClr val="C9C2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09" autoAdjust="0"/>
  </p:normalViewPr>
  <p:slideViewPr>
    <p:cSldViewPr>
      <p:cViewPr>
        <p:scale>
          <a:sx n="60" d="100"/>
          <a:sy n="60" d="100"/>
        </p:scale>
        <p:origin x="-153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F5EBB-87BE-4868-88DE-A4D787E3C021}" type="datetimeFigureOut">
              <a:rPr lang="fr-FR" smtClean="0"/>
              <a:pPr/>
              <a:t>11/09/2015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0445C-B49F-4985-86C0-142AF9F24BD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Planting different varieties of vegetables in the right periods of the year and taking due care of fruit trees will allow us to diversify the food our family consumes. </a:t>
            </a: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Different crops have different planting times in different areas of Lesotho. Part of achieving the best yields success in homestead gardening is knowing the best time to plant the various kinds of vegetable crops in Lesotho’s different climate areas.</a:t>
            </a:r>
          </a:p>
          <a:p>
            <a:endParaRPr lang="fr-FR" dirty="0"/>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Deciduous trees and vines can be planted any time during their dormant season (the time between leaf fall in autumn and swelling of buds in spring).</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Planting trees in summer is not recommended as the heat puts stress on the new trees and they will need constant watering.</a:t>
            </a:r>
            <a:endParaRPr lang="fr-FR" dirty="0" smtClean="0"/>
          </a:p>
          <a:p>
            <a:pPr marL="228600" indent="-228600">
              <a:buNone/>
            </a:pP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Dig a hole that is 1m x 1m square and 1m deep. Prepare a soil mix: mix top soil with sub soil and add well decomposed manure or compost. Do not put fertiliser directly in hole as it may burn tender roots. </a:t>
            </a:r>
          </a:p>
          <a:p>
            <a:pPr marL="228600" indent="-228600">
              <a:buAutoNum type="arabicPeriod"/>
            </a:pPr>
            <a:r>
              <a:rPr lang="en-US" sz="1200" kern="1200" dirty="0" smtClean="0">
                <a:solidFill>
                  <a:schemeClr val="tx1"/>
                </a:solidFill>
                <a:latin typeface="+mn-lt"/>
                <a:ea typeface="+mn-ea"/>
                <a:cs typeface="+mn-cs"/>
              </a:rPr>
              <a:t>Prune off roots that are dry, broken, discoloured or too long.</a:t>
            </a: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3. Place the tree in the hole to the same depth at which it grew in the nursery (use the soil mix you prepared to fill the bottom of the hole). The wound from grafting should be above soil level and face away from prevailing winds (to prevent tree breakage).</a:t>
            </a:r>
          </a:p>
          <a:p>
            <a:r>
              <a:rPr lang="en-US" sz="1200" kern="1200" dirty="0" smtClean="0">
                <a:solidFill>
                  <a:schemeClr val="tx1"/>
                </a:solidFill>
                <a:latin typeface="+mn-lt"/>
                <a:ea typeface="+mn-ea"/>
                <a:cs typeface="+mn-cs"/>
              </a:rPr>
              <a:t>4. Fill the hole with the soil mix prepared earlier. Then firm the soil around the tree.</a:t>
            </a:r>
          </a:p>
          <a:p>
            <a:r>
              <a:rPr lang="en-US" sz="1200" kern="1200" dirty="0" smtClean="0">
                <a:solidFill>
                  <a:schemeClr val="tx1"/>
                </a:solidFill>
                <a:latin typeface="+mn-lt"/>
                <a:ea typeface="+mn-ea"/>
                <a:cs typeface="+mn-cs"/>
              </a:rPr>
              <a:t>Add organic mulch on top of the soil-filled hole.</a:t>
            </a:r>
          </a:p>
          <a:p>
            <a:r>
              <a:rPr lang="en-US" sz="1200" kern="1200" dirty="0" smtClean="0">
                <a:solidFill>
                  <a:schemeClr val="tx1"/>
                </a:solidFill>
                <a:latin typeface="+mn-lt"/>
                <a:ea typeface="+mn-ea"/>
                <a:cs typeface="+mn-cs"/>
              </a:rPr>
              <a:t>5. Cut the young tree to about 60cm (about the same height as 2 x 20 litre buckets). Remove all the side branches.</a:t>
            </a: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6. Make a watering basin about the same size as the planting hole (1m in diameter). Water tree with about 2 x 20 litre bucket. </a:t>
            </a:r>
          </a:p>
          <a:p>
            <a:r>
              <a:rPr lang="en-US" sz="1200" kern="1200" dirty="0" smtClean="0">
                <a:solidFill>
                  <a:schemeClr val="tx1"/>
                </a:solidFill>
                <a:latin typeface="+mn-lt"/>
                <a:ea typeface="+mn-ea"/>
                <a:cs typeface="+mn-cs"/>
              </a:rPr>
              <a:t>7. Re-check planting depth. If trees have settled too deep, gently lift them by lower trunk until they are raised to proper height.</a:t>
            </a:r>
          </a:p>
          <a:p>
            <a:r>
              <a:rPr lang="en-US" sz="1200" kern="1200" dirty="0" smtClean="0">
                <a:solidFill>
                  <a:schemeClr val="tx1"/>
                </a:solidFill>
                <a:latin typeface="+mn-lt"/>
                <a:ea typeface="+mn-ea"/>
                <a:cs typeface="+mn-cs"/>
              </a:rPr>
              <a:t>8. Spacing: fruit trees should be planted 3 m apart to ensure enough nutrients and light for good fruit development.</a:t>
            </a:r>
          </a:p>
          <a:p>
            <a:endParaRPr lang="en-US"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young trees with small root system 2 x 20 litre buckets of water per tree every 2 to 3 weeks. Young trees can be fertilised throughout the growing season with organic fertilisers.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fruit bearing trees (3 years+) water application especially needed during blossoming and fruit maturation. Add 3 x 20 litre buckets per tree every 2 weeks. Fruit bearing trees should only be fertilised during spring and after fruit harvest.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Or use drip irrigation: make 4 tiny holes at bottom of empty containers; partially bury the empty container into ground, 5 to 15 cm, next to tree roots. Fill the containers with water once a week or as needed.</a:t>
            </a:r>
            <a:endParaRPr lang="fr-FR" dirty="0"/>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General fruit tree pruning instructions:</a:t>
            </a:r>
            <a:endParaRPr lang="fr-FR" dirty="0" smtClean="0"/>
          </a:p>
          <a:p>
            <a:pPr marL="228600" indent="-228600">
              <a:buAutoNum type="arabicPeriod"/>
            </a:pPr>
            <a:r>
              <a:rPr lang="en-US" sz="1200" kern="1200" dirty="0" smtClean="0">
                <a:solidFill>
                  <a:schemeClr val="tx1"/>
                </a:solidFill>
                <a:latin typeface="+mn-lt"/>
                <a:ea typeface="+mn-ea"/>
                <a:cs typeface="+mn-cs"/>
              </a:rPr>
              <a:t>Prune in winter, when trees are dormant. </a:t>
            </a:r>
          </a:p>
          <a:p>
            <a:pPr marL="228600" indent="-228600">
              <a:buAutoNum type="arabicPeriod"/>
            </a:pPr>
            <a:r>
              <a:rPr lang="en-US" sz="1200" kern="1200" dirty="0" smtClean="0">
                <a:solidFill>
                  <a:schemeClr val="tx1"/>
                </a:solidFill>
                <a:latin typeface="+mn-lt"/>
                <a:ea typeface="+mn-ea"/>
                <a:cs typeface="+mn-cs"/>
              </a:rPr>
              <a:t>Prune out all branches originating from the base of the tree (suckers) or tender straight twigs originating inside the tree canopy (water sprouts).</a:t>
            </a:r>
            <a:endParaRPr lang="fr-FR" dirty="0"/>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Methods of pruning stone fruit trees and </a:t>
            </a:r>
            <a:r>
              <a:rPr lang="en-US" sz="1200" kern="1200" dirty="0" err="1" smtClean="0">
                <a:solidFill>
                  <a:schemeClr val="tx1"/>
                </a:solidFill>
                <a:latin typeface="+mn-lt"/>
                <a:ea typeface="+mn-ea"/>
                <a:cs typeface="+mn-cs"/>
              </a:rPr>
              <a:t>pome</a:t>
            </a:r>
            <a:r>
              <a:rPr lang="en-US" sz="1200" kern="1200" dirty="0" smtClean="0">
                <a:solidFill>
                  <a:schemeClr val="tx1"/>
                </a:solidFill>
                <a:latin typeface="+mn-lt"/>
                <a:ea typeface="+mn-ea"/>
                <a:cs typeface="+mn-cs"/>
              </a:rPr>
              <a:t> fruit trees are different.</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Stone fruit tree should form a vase shape allowing light and air circulation.</a:t>
            </a:r>
          </a:p>
          <a:p>
            <a:r>
              <a:rPr lang="en-US" sz="1200" b="0" kern="1200" dirty="0" smtClean="0">
                <a:solidFill>
                  <a:schemeClr val="tx1"/>
                </a:solidFill>
                <a:latin typeface="+mn-lt"/>
                <a:ea typeface="+mn-ea"/>
                <a:cs typeface="+mn-cs"/>
              </a:rPr>
              <a:t>4. </a:t>
            </a:r>
            <a:r>
              <a:rPr lang="en-US" sz="1200" kern="1200" dirty="0" err="1" smtClean="0">
                <a:solidFill>
                  <a:schemeClr val="tx1"/>
                </a:solidFill>
                <a:latin typeface="+mn-lt"/>
                <a:ea typeface="+mn-ea"/>
                <a:cs typeface="+mn-cs"/>
              </a:rPr>
              <a:t>Pome</a:t>
            </a:r>
            <a:r>
              <a:rPr lang="en-US" sz="1200" kern="1200" dirty="0" smtClean="0">
                <a:solidFill>
                  <a:schemeClr val="tx1"/>
                </a:solidFill>
                <a:latin typeface="+mn-lt"/>
                <a:ea typeface="+mn-ea"/>
                <a:cs typeface="+mn-cs"/>
              </a:rPr>
              <a:t> fruit trees should maintain a central leader or triangular shape (taller than stone fruit trees). </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Pest and disease</a:t>
            </a:r>
            <a:r>
              <a:rPr lang="en-US" sz="1200" b="1" kern="1200" baseline="0" dirty="0" smtClean="0">
                <a:solidFill>
                  <a:schemeClr val="tx1"/>
                </a:solidFill>
                <a:latin typeface="+mn-lt"/>
                <a:ea typeface="+mn-ea"/>
                <a:cs typeface="+mn-cs"/>
              </a:rPr>
              <a:t> control</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Information on pest and disease control affecting fruit trees and how to treat them is available on the handout</a:t>
            </a:r>
            <a:r>
              <a:rPr lang="en-US" sz="1200" kern="1200" baseline="0" dirty="0" smtClean="0">
                <a:solidFill>
                  <a:schemeClr val="tx1"/>
                </a:solidFill>
                <a:latin typeface="+mn-lt"/>
                <a:ea typeface="+mn-ea"/>
                <a:cs typeface="+mn-cs"/>
              </a:rPr>
              <a:t> with Poster 3</a:t>
            </a:r>
            <a:r>
              <a:rPr lang="en-US" sz="1200" kern="120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25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10000" t="-5000" r="10000" b="-5000"/>
          </a:stretch>
        </a:blipFill>
        <a:effectLst/>
      </p:bgPr>
    </p:bg>
    <p:spTree>
      <p:nvGrpSpPr>
        <p:cNvPr id="1" name=""/>
        <p:cNvGrpSpPr/>
        <p:nvPr/>
      </p:nvGrpSpPr>
      <p:grpSpPr>
        <a:xfrm>
          <a:off x="0" y="0"/>
          <a:ext cx="0" cy="0"/>
          <a:chOff x="0" y="0"/>
          <a:chExt cx="0" cy="0"/>
        </a:xfrm>
      </p:grpSpPr>
      <p:sp>
        <p:nvSpPr>
          <p:cNvPr id="5" name="ZoneTexte 4"/>
          <p:cNvSpPr txBox="1"/>
          <p:nvPr/>
        </p:nvSpPr>
        <p:spPr>
          <a:xfrm>
            <a:off x="3059832" y="305068"/>
            <a:ext cx="3024336" cy="6247864"/>
          </a:xfrm>
          <a:prstGeom prst="rect">
            <a:avLst/>
          </a:prstGeom>
          <a:noFill/>
        </p:spPr>
        <p:txBody>
          <a:bodyPr wrap="square" rtlCol="0">
            <a:spAutoFit/>
          </a:bodyPr>
          <a:lstStyle/>
          <a:p>
            <a:r>
              <a:rPr lang="en-US" sz="40000" dirty="0" smtClean="0">
                <a:solidFill>
                  <a:srgbClr val="C9C29F"/>
                </a:solidFill>
                <a:latin typeface="Arial Unicode MS" pitchFamily="34" charset="-128"/>
                <a:ea typeface="Arial Unicode MS" pitchFamily="34" charset="-128"/>
                <a:cs typeface="Arial Unicode MS" pitchFamily="34" charset="-128"/>
              </a:rPr>
              <a:t>3</a:t>
            </a:r>
            <a:endParaRPr lang="fr-FR" sz="40000" dirty="0">
              <a:solidFill>
                <a:srgbClr val="C9C29F"/>
              </a:solidFill>
              <a:latin typeface="Arial Unicode MS" pitchFamily="34" charset="-128"/>
              <a:ea typeface="Arial Unicode MS" pitchFamily="34" charset="-128"/>
              <a:cs typeface="Arial Unicode MS" pitchFamily="34" charset="-128"/>
            </a:endParaRPr>
          </a:p>
        </p:txBody>
      </p:sp>
      <p:sp>
        <p:nvSpPr>
          <p:cNvPr id="2" name="Titre 1"/>
          <p:cNvSpPr>
            <a:spLocks noGrp="1"/>
          </p:cNvSpPr>
          <p:nvPr>
            <p:ph type="ctrTitle"/>
          </p:nvPr>
        </p:nvSpPr>
        <p:spPr>
          <a:xfrm>
            <a:off x="684684" y="2130425"/>
            <a:ext cx="7772400" cy="1470025"/>
          </a:xfrm>
        </p:spPr>
        <p:txBody>
          <a:bodyPr>
            <a:normAutofit/>
          </a:bodyPr>
          <a:lstStyle/>
          <a:p>
            <a:r>
              <a:rPr lang="en-US" sz="6000" dirty="0" smtClean="0">
                <a:solidFill>
                  <a:schemeClr val="bg2">
                    <a:lumMod val="25000"/>
                  </a:schemeClr>
                </a:solidFill>
                <a:latin typeface="Arial Unicode MS" pitchFamily="34" charset="-128"/>
                <a:ea typeface="Arial Unicode MS" pitchFamily="34" charset="-128"/>
                <a:cs typeface="Arial Unicode MS" pitchFamily="34" charset="-128"/>
              </a:rPr>
              <a:t>DIVERSIFY CROPS</a:t>
            </a:r>
            <a:endParaRPr lang="fr-FR" sz="6000" dirty="0">
              <a:solidFill>
                <a:schemeClr val="bg2">
                  <a:lumMod val="25000"/>
                </a:schemeClr>
              </a:solidFill>
              <a:latin typeface="Arial Unicode MS" pitchFamily="34" charset="-128"/>
              <a:ea typeface="Arial Unicode MS" pitchFamily="34" charset="-128"/>
              <a:cs typeface="Arial Unicode MS" pitchFamily="34" charset="-128"/>
            </a:endParaRPr>
          </a:p>
        </p:txBody>
      </p:sp>
      <p:sp>
        <p:nvSpPr>
          <p:cNvPr id="3" name="Sous-titre 2"/>
          <p:cNvSpPr>
            <a:spLocks noGrp="1"/>
          </p:cNvSpPr>
          <p:nvPr>
            <p:ph type="subTitle" idx="1"/>
          </p:nvPr>
        </p:nvSpPr>
        <p:spPr>
          <a:xfrm>
            <a:off x="0" y="6309320"/>
            <a:ext cx="9144000" cy="548680"/>
          </a:xfrm>
        </p:spPr>
        <p:txBody>
          <a:bodyPr>
            <a:normAutofit/>
          </a:bodyPr>
          <a:lstStyle/>
          <a:p>
            <a:r>
              <a:rPr lang="en-US" sz="2600" dirty="0" smtClean="0">
                <a:solidFill>
                  <a:schemeClr val="tx1"/>
                </a:solidFill>
                <a:latin typeface="Arial Unicode MS" pitchFamily="34" charset="-128"/>
                <a:ea typeface="Arial Unicode MS" pitchFamily="34" charset="-128"/>
                <a:cs typeface="Arial Unicode MS" pitchFamily="34" charset="-128"/>
              </a:rPr>
              <a:t>Home Gardening and Nutrition Training Material</a:t>
            </a:r>
            <a:endParaRPr lang="fr-FR" sz="2600" dirty="0">
              <a:solidFill>
                <a:schemeClr val="tx1"/>
              </a:solidFill>
              <a:latin typeface="Arial Unicode MS" pitchFamily="34" charset="-128"/>
              <a:ea typeface="Arial Unicode MS" pitchFamily="34" charset="-128"/>
              <a:cs typeface="Arial Unicode MS" pitchFamily="34" charset="-128"/>
            </a:endParaRPr>
          </a:p>
        </p:txBody>
      </p:sp>
      <p:sp>
        <p:nvSpPr>
          <p:cNvPr id="4" name="Titre 1"/>
          <p:cNvSpPr txBox="1">
            <a:spLocks/>
          </p:cNvSpPr>
          <p:nvPr/>
        </p:nvSpPr>
        <p:spPr>
          <a:xfrm>
            <a:off x="684684" y="3284985"/>
            <a:ext cx="7772400"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1" u="none" strike="noStrike" kern="1200" cap="none" spc="0" normalizeH="0" baseline="0" noProof="0" dirty="0" smtClean="0">
                <a:ln>
                  <a:noFill/>
                </a:ln>
                <a:solidFill>
                  <a:schemeClr val="bg2">
                    <a:lumMod val="25000"/>
                  </a:schemeClr>
                </a:solidFill>
                <a:effectLst/>
                <a:uLnTx/>
                <a:uFillTx/>
                <a:latin typeface="Arial Unicode MS" pitchFamily="34" charset="-128"/>
                <a:ea typeface="Arial Unicode MS" pitchFamily="34" charset="-128"/>
                <a:cs typeface="Arial Unicode MS" pitchFamily="34" charset="-128"/>
              </a:rPr>
              <a:t>Increasing</a:t>
            </a:r>
            <a:r>
              <a:rPr kumimoji="0" lang="en-US" sz="2800" i="1" u="none" strike="noStrike" kern="1200" cap="none" spc="0" normalizeH="0" noProof="0" dirty="0" smtClean="0">
                <a:ln>
                  <a:noFill/>
                </a:ln>
                <a:solidFill>
                  <a:schemeClr val="bg2">
                    <a:lumMod val="25000"/>
                  </a:schemeClr>
                </a:solidFill>
                <a:effectLst/>
                <a:uLnTx/>
                <a:uFillTx/>
                <a:latin typeface="Arial Unicode MS" pitchFamily="34" charset="-128"/>
                <a:ea typeface="Arial Unicode MS" pitchFamily="34" charset="-128"/>
                <a:cs typeface="Arial Unicode MS" pitchFamily="34" charset="-128"/>
              </a:rPr>
              <a:t> the variety you get from your homestead garden</a:t>
            </a:r>
            <a:endParaRPr kumimoji="0" lang="fr-FR" sz="2800" i="1" u="none" strike="noStrike" kern="1200" cap="none" spc="0" normalizeH="0" baseline="0" noProof="0" dirty="0">
              <a:ln>
                <a:noFill/>
              </a:ln>
              <a:solidFill>
                <a:schemeClr val="bg2">
                  <a:lumMod val="25000"/>
                </a:schemeClr>
              </a:solidFill>
              <a:effectLst/>
              <a:uLnTx/>
              <a:uFillTx/>
              <a:latin typeface="Arial Unicode MS" pitchFamily="34" charset="-128"/>
              <a:ea typeface="Arial Unicode MS" pitchFamily="34" charset="-128"/>
              <a:cs typeface="Arial Unicode MS" pitchFamily="34" charset="-128"/>
            </a:endParaRPr>
          </a:p>
        </p:txBody>
      </p:sp>
      <p:grpSp>
        <p:nvGrpSpPr>
          <p:cNvPr id="6" name="Groupe 5"/>
          <p:cNvGrpSpPr/>
          <p:nvPr/>
        </p:nvGrpSpPr>
        <p:grpSpPr>
          <a:xfrm>
            <a:off x="7377370" y="93488"/>
            <a:ext cx="1691680" cy="798903"/>
            <a:chOff x="7407350" y="70978"/>
            <a:chExt cx="1691680" cy="798903"/>
          </a:xfrm>
        </p:grpSpPr>
        <p:pic>
          <p:nvPicPr>
            <p:cNvPr id="7" name="Picture 2" descr="C:\Users\Tiza\Desktop\logos\Logos\Coats_of_arms_of_Lesoth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1446" y="105775"/>
              <a:ext cx="827584" cy="72930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407350" y="70978"/>
              <a:ext cx="792088" cy="798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720"/>
            <a:ext cx="9144000" cy="1036712"/>
          </a:xfrm>
        </p:spPr>
        <p:txBody>
          <a:bodyPr>
            <a:normAutofit/>
          </a:bodyPr>
          <a:lstStyle/>
          <a:p>
            <a:pPr marL="0" indent="0">
              <a:buNone/>
            </a:pPr>
            <a:r>
              <a:rPr lang="en-US" sz="2800" dirty="0" smtClean="0">
                <a:latin typeface="Arial Unicode MS" pitchFamily="34" charset="-128"/>
                <a:ea typeface="Arial Unicode MS" pitchFamily="34" charset="-128"/>
                <a:cs typeface="Arial Unicode MS" pitchFamily="34" charset="-128"/>
              </a:rPr>
              <a:t>Methods of pruning stone fruit trees and </a:t>
            </a:r>
            <a:r>
              <a:rPr lang="en-US" sz="2800" dirty="0" err="1" smtClean="0">
                <a:latin typeface="Arial Unicode MS" pitchFamily="34" charset="-128"/>
                <a:ea typeface="Arial Unicode MS" pitchFamily="34" charset="-128"/>
                <a:cs typeface="Arial Unicode MS" pitchFamily="34" charset="-128"/>
              </a:rPr>
              <a:t>pome</a:t>
            </a:r>
            <a:r>
              <a:rPr lang="en-US" sz="2800" dirty="0" smtClean="0">
                <a:latin typeface="Arial Unicode MS" pitchFamily="34" charset="-128"/>
                <a:ea typeface="Arial Unicode MS" pitchFamily="34" charset="-128"/>
                <a:cs typeface="Arial Unicode MS" pitchFamily="34" charset="-128"/>
              </a:rPr>
              <a:t> fruit trees are different.</a:t>
            </a:r>
            <a:endParaRPr lang="fr-FR" sz="2800" dirty="0">
              <a:latin typeface="Arial Unicode MS" pitchFamily="34" charset="-128"/>
              <a:ea typeface="Arial Unicode MS" pitchFamily="34" charset="-128"/>
              <a:cs typeface="Arial Unicode MS" pitchFamily="34" charset="-128"/>
            </a:endParaRPr>
          </a:p>
        </p:txBody>
      </p:sp>
      <p:pic>
        <p:nvPicPr>
          <p:cNvPr id="4" name="Image 3" descr="poster3_24.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 y="2060847"/>
            <a:ext cx="4283969" cy="2962319"/>
          </a:xfrm>
          <a:prstGeom prst="rect">
            <a:avLst/>
          </a:prstGeom>
          <a:ln>
            <a:solidFill>
              <a:schemeClr val="bg1"/>
            </a:solidFill>
          </a:ln>
        </p:spPr>
      </p:pic>
      <p:pic>
        <p:nvPicPr>
          <p:cNvPr id="5" name="Image 4" descr="poster3_25.jpg"/>
          <p:cNvPicPr>
            <a:picLocks noChangeAspect="1"/>
          </p:cNvPicPr>
          <p:nvPr/>
        </p:nvPicPr>
        <p:blipFill>
          <a:blip r:embed="rId4" cstate="print">
            <a:clrChange>
              <a:clrFrom>
                <a:srgbClr val="FFFFFF"/>
              </a:clrFrom>
              <a:clrTo>
                <a:srgbClr val="FFFFFF">
                  <a:alpha val="0"/>
                </a:srgbClr>
              </a:clrTo>
            </a:clrChange>
          </a:blip>
          <a:srcRect l="10305" r="2101" b="6415"/>
          <a:stretch>
            <a:fillRect/>
          </a:stretch>
        </p:blipFill>
        <p:spPr>
          <a:xfrm>
            <a:off x="5004048" y="2060848"/>
            <a:ext cx="2448272" cy="2952328"/>
          </a:xfrm>
          <a:prstGeom prst="rect">
            <a:avLst/>
          </a:prstGeom>
          <a:ln>
            <a:solidFill>
              <a:schemeClr val="bg1"/>
            </a:solidFill>
          </a:ln>
        </p:spPr>
      </p:pic>
      <p:grpSp>
        <p:nvGrpSpPr>
          <p:cNvPr id="7" name="Groupe 6"/>
          <p:cNvGrpSpPr/>
          <p:nvPr/>
        </p:nvGrpSpPr>
        <p:grpSpPr>
          <a:xfrm>
            <a:off x="0" y="0"/>
            <a:ext cx="9144000" cy="980728"/>
            <a:chOff x="0" y="0"/>
            <a:chExt cx="9144000" cy="980728"/>
          </a:xfrm>
        </p:grpSpPr>
        <p:pic>
          <p:nvPicPr>
            <p:cNvPr id="8" name="Image 7" descr="poster3_2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936704" y="44992"/>
              <a:ext cx="1371600" cy="935736"/>
            </a:xfrm>
            <a:prstGeom prst="rect">
              <a:avLst/>
            </a:prstGeom>
            <a:ln>
              <a:noFill/>
            </a:ln>
          </p:spPr>
        </p:pic>
        <p:sp>
          <p:nvSpPr>
            <p:cNvPr id="9" name="Titre 1"/>
            <p:cNvSpPr txBox="1">
              <a:spLocks/>
            </p:cNvSpPr>
            <p:nvPr/>
          </p:nvSpPr>
          <p:spPr>
            <a:xfrm>
              <a:off x="0" y="0"/>
              <a:ext cx="9144000" cy="92211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3. c. Pruning fruit trees </a:t>
              </a:r>
              <a:endParaRPr kumimoji="0" lang="fr-FR" sz="40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grpSp>
      <p:sp>
        <p:nvSpPr>
          <p:cNvPr id="10" name="Rectangle 9"/>
          <p:cNvSpPr/>
          <p:nvPr/>
        </p:nvSpPr>
        <p:spPr>
          <a:xfrm>
            <a:off x="0" y="5011341"/>
            <a:ext cx="4283968" cy="1846659"/>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3.</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Stone fruit trees </a:t>
            </a:r>
            <a:r>
              <a:rPr lang="en-US" sz="2800" dirty="0" smtClean="0">
                <a:latin typeface="Arial Unicode MS" pitchFamily="34" charset="-128"/>
                <a:ea typeface="Arial Unicode MS" pitchFamily="34" charset="-128"/>
                <a:cs typeface="Arial Unicode MS" pitchFamily="34" charset="-128"/>
              </a:rPr>
              <a:t>should form a </a:t>
            </a:r>
            <a:r>
              <a:rPr lang="en-US" sz="2800" b="1" dirty="0" smtClean="0">
                <a:latin typeface="Arial Unicode MS" pitchFamily="34" charset="-128"/>
                <a:ea typeface="Arial Unicode MS" pitchFamily="34" charset="-128"/>
                <a:cs typeface="Arial Unicode MS" pitchFamily="34" charset="-128"/>
              </a:rPr>
              <a:t>vase shape</a:t>
            </a:r>
            <a:r>
              <a:rPr lang="en-US" sz="2800" dirty="0" smtClean="0">
                <a:latin typeface="Arial Unicode MS" pitchFamily="34" charset="-128"/>
                <a:ea typeface="Arial Unicode MS" pitchFamily="34" charset="-128"/>
                <a:cs typeface="Arial Unicode MS" pitchFamily="34" charset="-128"/>
              </a:rPr>
              <a:t> allowing light and air circulation.</a:t>
            </a:r>
            <a:endParaRPr lang="fr-FR" sz="2800" dirty="0">
              <a:latin typeface="Arial Unicode MS" pitchFamily="34" charset="-128"/>
              <a:ea typeface="Arial Unicode MS" pitchFamily="34" charset="-128"/>
              <a:cs typeface="Arial Unicode MS" pitchFamily="34" charset="-128"/>
            </a:endParaRPr>
          </a:p>
        </p:txBody>
      </p:sp>
      <p:sp>
        <p:nvSpPr>
          <p:cNvPr id="11" name="Rectangle 10"/>
          <p:cNvSpPr/>
          <p:nvPr/>
        </p:nvSpPr>
        <p:spPr>
          <a:xfrm>
            <a:off x="4788024" y="5011341"/>
            <a:ext cx="4355976" cy="1846659"/>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4.</a:t>
            </a:r>
            <a:r>
              <a:rPr lang="en-US" sz="2800" dirty="0" smtClean="0">
                <a:latin typeface="Arial Unicode MS" pitchFamily="34" charset="-128"/>
                <a:ea typeface="Arial Unicode MS" pitchFamily="34" charset="-128"/>
                <a:cs typeface="Arial Unicode MS" pitchFamily="34" charset="-128"/>
              </a:rPr>
              <a:t> </a:t>
            </a:r>
            <a:r>
              <a:rPr lang="en-US" sz="2800" b="1" dirty="0" err="1" smtClean="0">
                <a:latin typeface="Arial Unicode MS" pitchFamily="34" charset="-128"/>
                <a:ea typeface="Arial Unicode MS" pitchFamily="34" charset="-128"/>
                <a:cs typeface="Arial Unicode MS" pitchFamily="34" charset="-128"/>
              </a:rPr>
              <a:t>Pome</a:t>
            </a:r>
            <a:r>
              <a:rPr lang="en-US" sz="2800" b="1" dirty="0" smtClean="0">
                <a:latin typeface="Arial Unicode MS" pitchFamily="34" charset="-128"/>
                <a:ea typeface="Arial Unicode MS" pitchFamily="34" charset="-128"/>
                <a:cs typeface="Arial Unicode MS" pitchFamily="34" charset="-128"/>
              </a:rPr>
              <a:t> fruit trees </a:t>
            </a:r>
            <a:r>
              <a:rPr lang="en-US" sz="2800" dirty="0" smtClean="0">
                <a:latin typeface="Arial Unicode MS" pitchFamily="34" charset="-128"/>
                <a:ea typeface="Arial Unicode MS" pitchFamily="34" charset="-128"/>
                <a:cs typeface="Arial Unicode MS" pitchFamily="34" charset="-128"/>
              </a:rPr>
              <a:t>should maintain a </a:t>
            </a:r>
            <a:r>
              <a:rPr lang="en-US" sz="2800" b="1" dirty="0" smtClean="0">
                <a:latin typeface="Arial Unicode MS" pitchFamily="34" charset="-128"/>
                <a:ea typeface="Arial Unicode MS" pitchFamily="34" charset="-128"/>
                <a:cs typeface="Arial Unicode MS" pitchFamily="34" charset="-128"/>
              </a:rPr>
              <a:t>central leader or triangular shape </a:t>
            </a:r>
            <a:r>
              <a:rPr lang="en-US" sz="2800" dirty="0" smtClean="0">
                <a:latin typeface="Arial Unicode MS" pitchFamily="34" charset="-128"/>
                <a:ea typeface="Arial Unicode MS" pitchFamily="34" charset="-128"/>
                <a:cs typeface="Arial Unicode MS" pitchFamily="34" charset="-128"/>
              </a:rPr>
              <a:t>(taller </a:t>
            </a:r>
          </a:p>
          <a:p>
            <a:r>
              <a:rPr lang="en-US" sz="2800" dirty="0" smtClean="0">
                <a:latin typeface="Arial Unicode MS" pitchFamily="34" charset="-128"/>
                <a:ea typeface="Arial Unicode MS" pitchFamily="34" charset="-128"/>
                <a:cs typeface="Arial Unicode MS" pitchFamily="34" charset="-128"/>
              </a:rPr>
              <a:t>than stone fruit trees). </a:t>
            </a:r>
            <a:endParaRPr lang="fr-FR" sz="28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0106"/>
          </a:xfrm>
        </p:spPr>
        <p:txBody>
          <a:bodyPr>
            <a:normAutofit/>
          </a:bodyPr>
          <a:lstStyle/>
          <a:p>
            <a:pPr algn="l"/>
            <a:r>
              <a:rPr lang="en-US" sz="4000" b="1" dirty="0" smtClean="0">
                <a:solidFill>
                  <a:schemeClr val="bg2">
                    <a:lumMod val="25000"/>
                  </a:schemeClr>
                </a:solidFill>
                <a:latin typeface="Arial Unicode MS" pitchFamily="34" charset="-128"/>
                <a:ea typeface="Arial Unicode MS" pitchFamily="34" charset="-128"/>
                <a:cs typeface="Arial Unicode MS" pitchFamily="34" charset="-128"/>
              </a:rPr>
              <a:t>1. Different groups of vegetables</a:t>
            </a:r>
            <a:endParaRPr lang="fr-FR" sz="4000" b="1" dirty="0">
              <a:solidFill>
                <a:schemeClr val="bg2">
                  <a:lumMod val="25000"/>
                </a:schemeClr>
              </a:solidFill>
              <a:latin typeface="Arial Unicode MS" pitchFamily="34" charset="-128"/>
              <a:ea typeface="Arial Unicode MS" pitchFamily="34" charset="-128"/>
              <a:cs typeface="Arial Unicode MS" pitchFamily="34" charset="-128"/>
            </a:endParaRPr>
          </a:p>
        </p:txBody>
      </p:sp>
      <p:pic>
        <p:nvPicPr>
          <p:cNvPr id="8" name="Image 7" descr="poster3_3.jpg"/>
          <p:cNvPicPr>
            <a:picLocks noChangeAspect="1"/>
          </p:cNvPicPr>
          <p:nvPr/>
        </p:nvPicPr>
        <p:blipFill>
          <a:blip r:embed="rId2" cstate="print">
            <a:clrChange>
              <a:clrFrom>
                <a:srgbClr val="FFFFFF"/>
              </a:clrFrom>
              <a:clrTo>
                <a:srgbClr val="FFFFFF">
                  <a:alpha val="0"/>
                </a:srgbClr>
              </a:clrTo>
            </a:clrChange>
          </a:blip>
          <a:srcRect t="14882" b="14430"/>
          <a:stretch>
            <a:fillRect/>
          </a:stretch>
        </p:blipFill>
        <p:spPr>
          <a:xfrm>
            <a:off x="2413228" y="896470"/>
            <a:ext cx="1538898" cy="1416424"/>
          </a:xfrm>
          <a:prstGeom prst="rect">
            <a:avLst/>
          </a:prstGeom>
          <a:ln>
            <a:solidFill>
              <a:schemeClr val="bg1"/>
            </a:solidFill>
          </a:ln>
        </p:spPr>
      </p:pic>
      <p:sp>
        <p:nvSpPr>
          <p:cNvPr id="11" name="Rectangle 10"/>
          <p:cNvSpPr/>
          <p:nvPr/>
        </p:nvSpPr>
        <p:spPr>
          <a:xfrm>
            <a:off x="2323175" y="2276872"/>
            <a:ext cx="1872208" cy="1200329"/>
          </a:xfrm>
          <a:prstGeom prst="rect">
            <a:avLst/>
          </a:prstGeom>
        </p:spPr>
        <p:txBody>
          <a:bodyPr wrap="square">
            <a:spAutoFit/>
          </a:bodyPr>
          <a:lstStyle/>
          <a:p>
            <a:r>
              <a:rPr lang="en-US" sz="2400" b="1" dirty="0" smtClean="0">
                <a:latin typeface="Arial Unicode MS" pitchFamily="34" charset="-128"/>
                <a:ea typeface="Arial Unicode MS" pitchFamily="34" charset="-128"/>
                <a:cs typeface="Arial Unicode MS" pitchFamily="34" charset="-128"/>
              </a:rPr>
              <a:t>Legumes: </a:t>
            </a:r>
            <a:r>
              <a:rPr lang="en-US" sz="2400" dirty="0" smtClean="0">
                <a:latin typeface="Arial Unicode MS" pitchFamily="34" charset="-128"/>
                <a:ea typeface="Arial Unicode MS" pitchFamily="34" charset="-128"/>
                <a:cs typeface="Arial Unicode MS" pitchFamily="34" charset="-128"/>
              </a:rPr>
              <a:t>beans, peas, etc.</a:t>
            </a:r>
            <a:endParaRPr lang="fr-FR" sz="2400" dirty="0">
              <a:latin typeface="Arial Unicode MS" pitchFamily="34" charset="-128"/>
              <a:ea typeface="Arial Unicode MS" pitchFamily="34" charset="-128"/>
              <a:cs typeface="Arial Unicode MS" pitchFamily="34" charset="-128"/>
            </a:endParaRPr>
          </a:p>
        </p:txBody>
      </p:sp>
      <p:pic>
        <p:nvPicPr>
          <p:cNvPr id="5" name="Image 4" descr="poster3_5.jpg"/>
          <p:cNvPicPr>
            <a:picLocks noChangeAspect="1"/>
          </p:cNvPicPr>
          <p:nvPr/>
        </p:nvPicPr>
        <p:blipFill>
          <a:blip r:embed="rId3" cstate="print">
            <a:clrChange>
              <a:clrFrom>
                <a:srgbClr val="FFFFFF"/>
              </a:clrFrom>
              <a:clrTo>
                <a:srgbClr val="FFFFFF">
                  <a:alpha val="0"/>
                </a:srgbClr>
              </a:clrTo>
            </a:clrChange>
          </a:blip>
          <a:srcRect t="11161" b="14430"/>
          <a:stretch>
            <a:fillRect/>
          </a:stretch>
        </p:blipFill>
        <p:spPr>
          <a:xfrm>
            <a:off x="4668197" y="896470"/>
            <a:ext cx="1546067" cy="1438005"/>
          </a:xfrm>
          <a:prstGeom prst="rect">
            <a:avLst/>
          </a:prstGeom>
          <a:ln>
            <a:solidFill>
              <a:schemeClr val="bg1"/>
            </a:solidFill>
          </a:ln>
        </p:spPr>
      </p:pic>
      <p:sp>
        <p:nvSpPr>
          <p:cNvPr id="14" name="Rectangle 13"/>
          <p:cNvSpPr/>
          <p:nvPr/>
        </p:nvSpPr>
        <p:spPr>
          <a:xfrm>
            <a:off x="4572000" y="2276872"/>
            <a:ext cx="2088232" cy="1200329"/>
          </a:xfrm>
          <a:prstGeom prst="rect">
            <a:avLst/>
          </a:prstGeom>
        </p:spPr>
        <p:txBody>
          <a:bodyPr wrap="square">
            <a:spAutoFit/>
          </a:bodyPr>
          <a:lstStyle/>
          <a:p>
            <a:r>
              <a:rPr lang="en-US" sz="2400" b="1" dirty="0" smtClean="0">
                <a:latin typeface="Arial Unicode MS" pitchFamily="34" charset="-128"/>
                <a:ea typeface="Arial Unicode MS" pitchFamily="34" charset="-128"/>
                <a:cs typeface="Arial Unicode MS" pitchFamily="34" charset="-128"/>
              </a:rPr>
              <a:t>Roots: </a:t>
            </a:r>
            <a:r>
              <a:rPr lang="en-US" sz="2400" dirty="0" smtClean="0">
                <a:latin typeface="Arial Unicode MS" pitchFamily="34" charset="-128"/>
                <a:ea typeface="Arial Unicode MS" pitchFamily="34" charset="-128"/>
                <a:cs typeface="Arial Unicode MS" pitchFamily="34" charset="-128"/>
              </a:rPr>
              <a:t>carrot, beetroot, turnip, etc.</a:t>
            </a:r>
            <a:endParaRPr lang="fr-FR" sz="2400" dirty="0">
              <a:latin typeface="Arial Unicode MS" pitchFamily="34" charset="-128"/>
              <a:ea typeface="Arial Unicode MS" pitchFamily="34" charset="-128"/>
              <a:cs typeface="Arial Unicode MS" pitchFamily="34" charset="-128"/>
            </a:endParaRPr>
          </a:p>
        </p:txBody>
      </p:sp>
      <p:pic>
        <p:nvPicPr>
          <p:cNvPr id="7" name="Image 6" descr="poster3_2.jpg"/>
          <p:cNvPicPr>
            <a:picLocks noChangeAspect="1"/>
          </p:cNvPicPr>
          <p:nvPr/>
        </p:nvPicPr>
        <p:blipFill>
          <a:blip r:embed="rId4" cstate="print">
            <a:clrChange>
              <a:clrFrom>
                <a:srgbClr val="FFFFFF"/>
              </a:clrFrom>
              <a:clrTo>
                <a:srgbClr val="FFFFFF">
                  <a:alpha val="0"/>
                </a:srgbClr>
              </a:clrTo>
            </a:clrChange>
          </a:blip>
          <a:srcRect l="4429" t="14882" b="17796"/>
          <a:stretch>
            <a:fillRect/>
          </a:stretch>
        </p:blipFill>
        <p:spPr>
          <a:xfrm>
            <a:off x="107504" y="896470"/>
            <a:ext cx="1553795" cy="1398495"/>
          </a:xfrm>
          <a:prstGeom prst="rect">
            <a:avLst/>
          </a:prstGeom>
          <a:ln>
            <a:solidFill>
              <a:schemeClr val="bg1"/>
            </a:solidFill>
          </a:ln>
        </p:spPr>
      </p:pic>
      <p:sp>
        <p:nvSpPr>
          <p:cNvPr id="15" name="Rectangle 14"/>
          <p:cNvSpPr/>
          <p:nvPr/>
        </p:nvSpPr>
        <p:spPr>
          <a:xfrm>
            <a:off x="35496" y="2276872"/>
            <a:ext cx="2304256" cy="1569660"/>
          </a:xfrm>
          <a:prstGeom prst="rect">
            <a:avLst/>
          </a:prstGeom>
        </p:spPr>
        <p:txBody>
          <a:bodyPr wrap="square">
            <a:spAutoFit/>
          </a:bodyPr>
          <a:lstStyle/>
          <a:p>
            <a:r>
              <a:rPr lang="en-US" sz="2400" b="1" dirty="0" smtClean="0">
                <a:latin typeface="Arial Unicode MS" pitchFamily="34" charset="-128"/>
                <a:ea typeface="Arial Unicode MS" pitchFamily="34" charset="-128"/>
                <a:cs typeface="Arial Unicode MS" pitchFamily="34" charset="-128"/>
              </a:rPr>
              <a:t>Leafy:</a:t>
            </a:r>
            <a:r>
              <a:rPr lang="en-US" sz="2400" dirty="0" smtClean="0">
                <a:latin typeface="Arial Unicode MS" pitchFamily="34" charset="-128"/>
                <a:ea typeface="Arial Unicode MS" pitchFamily="34" charset="-128"/>
                <a:cs typeface="Arial Unicode MS" pitchFamily="34" charset="-128"/>
              </a:rPr>
              <a:t> spinach, lettuce, </a:t>
            </a:r>
            <a:r>
              <a:rPr lang="en-US" sz="2400" dirty="0" err="1" smtClean="0">
                <a:latin typeface="Arial Unicode MS" pitchFamily="34" charset="-128"/>
                <a:ea typeface="Arial Unicode MS" pitchFamily="34" charset="-128"/>
                <a:cs typeface="Arial Unicode MS" pitchFamily="34" charset="-128"/>
              </a:rPr>
              <a:t>swiss</a:t>
            </a:r>
            <a:r>
              <a:rPr lang="en-US" sz="2400" dirty="0" smtClean="0">
                <a:latin typeface="Arial Unicode MS" pitchFamily="34" charset="-128"/>
                <a:ea typeface="Arial Unicode MS" pitchFamily="34" charset="-128"/>
                <a:cs typeface="Arial Unicode MS" pitchFamily="34" charset="-128"/>
              </a:rPr>
              <a:t> chard, radish, rape, etc.</a:t>
            </a:r>
            <a:endParaRPr lang="fr-FR" sz="2400" dirty="0">
              <a:latin typeface="Arial Unicode MS" pitchFamily="34" charset="-128"/>
              <a:ea typeface="Arial Unicode MS" pitchFamily="34" charset="-128"/>
              <a:cs typeface="Arial Unicode MS" pitchFamily="34" charset="-128"/>
            </a:endParaRPr>
          </a:p>
        </p:txBody>
      </p:sp>
      <p:pic>
        <p:nvPicPr>
          <p:cNvPr id="4" name="Image 3" descr="poster3_4.jpg"/>
          <p:cNvPicPr>
            <a:picLocks noChangeAspect="1"/>
          </p:cNvPicPr>
          <p:nvPr/>
        </p:nvPicPr>
        <p:blipFill>
          <a:blip r:embed="rId5" cstate="print">
            <a:clrChange>
              <a:clrFrom>
                <a:srgbClr val="FFFFFF"/>
              </a:clrFrom>
              <a:clrTo>
                <a:srgbClr val="FFFFFF">
                  <a:alpha val="0"/>
                </a:srgbClr>
              </a:clrTo>
            </a:clrChange>
          </a:blip>
          <a:srcRect t="11161" b="14430"/>
          <a:stretch>
            <a:fillRect/>
          </a:stretch>
        </p:blipFill>
        <p:spPr>
          <a:xfrm>
            <a:off x="6948264" y="896470"/>
            <a:ext cx="1543315" cy="1435445"/>
          </a:xfrm>
          <a:prstGeom prst="rect">
            <a:avLst/>
          </a:prstGeom>
          <a:ln>
            <a:solidFill>
              <a:schemeClr val="bg1"/>
            </a:solidFill>
          </a:ln>
        </p:spPr>
      </p:pic>
      <p:pic>
        <p:nvPicPr>
          <p:cNvPr id="20" name="Image 19" descr="poster3_7.jpg"/>
          <p:cNvPicPr>
            <a:picLocks noChangeAspect="1"/>
          </p:cNvPicPr>
          <p:nvPr/>
        </p:nvPicPr>
        <p:blipFill>
          <a:blip r:embed="rId6" cstate="print">
            <a:clrChange>
              <a:clrFrom>
                <a:srgbClr val="FFFFFF"/>
              </a:clrFrom>
              <a:clrTo>
                <a:srgbClr val="FFFFFF">
                  <a:alpha val="0"/>
                </a:srgbClr>
              </a:clrTo>
            </a:clrChange>
          </a:blip>
          <a:srcRect t="11161" b="14430"/>
          <a:stretch>
            <a:fillRect/>
          </a:stretch>
        </p:blipFill>
        <p:spPr>
          <a:xfrm>
            <a:off x="4716016" y="3932910"/>
            <a:ext cx="1548384" cy="1440160"/>
          </a:xfrm>
          <a:prstGeom prst="rect">
            <a:avLst/>
          </a:prstGeom>
          <a:ln>
            <a:solidFill>
              <a:schemeClr val="bg1"/>
            </a:solidFill>
          </a:ln>
        </p:spPr>
      </p:pic>
      <p:pic>
        <p:nvPicPr>
          <p:cNvPr id="21" name="Image 20" descr="poster3_6.jpg"/>
          <p:cNvPicPr>
            <a:picLocks noChangeAspect="1"/>
          </p:cNvPicPr>
          <p:nvPr/>
        </p:nvPicPr>
        <p:blipFill>
          <a:blip r:embed="rId7" cstate="print">
            <a:clrChange>
              <a:clrFrom>
                <a:srgbClr val="FFFFFF"/>
              </a:clrFrom>
              <a:clrTo>
                <a:srgbClr val="FFFFFF">
                  <a:alpha val="0"/>
                </a:srgbClr>
              </a:clrTo>
            </a:clrChange>
          </a:blip>
          <a:srcRect t="11161" b="14430"/>
          <a:stretch>
            <a:fillRect/>
          </a:stretch>
        </p:blipFill>
        <p:spPr>
          <a:xfrm>
            <a:off x="2467801" y="3933056"/>
            <a:ext cx="1548384" cy="1440160"/>
          </a:xfrm>
          <a:prstGeom prst="rect">
            <a:avLst/>
          </a:prstGeom>
          <a:ln>
            <a:solidFill>
              <a:schemeClr val="bg1"/>
            </a:solidFill>
          </a:ln>
        </p:spPr>
      </p:pic>
      <p:pic>
        <p:nvPicPr>
          <p:cNvPr id="22" name="Image 21" descr="poster3_8.jpg"/>
          <p:cNvPicPr>
            <a:picLocks noChangeAspect="1"/>
          </p:cNvPicPr>
          <p:nvPr/>
        </p:nvPicPr>
        <p:blipFill>
          <a:blip r:embed="rId8" cstate="print">
            <a:clrChange>
              <a:clrFrom>
                <a:srgbClr val="FFFFFF"/>
              </a:clrFrom>
              <a:clrTo>
                <a:srgbClr val="FFFFFF">
                  <a:alpha val="0"/>
                </a:srgbClr>
              </a:clrTo>
            </a:clrChange>
          </a:blip>
          <a:srcRect t="12125" b="20908"/>
          <a:stretch>
            <a:fillRect/>
          </a:stretch>
        </p:blipFill>
        <p:spPr>
          <a:xfrm>
            <a:off x="6948263" y="3929660"/>
            <a:ext cx="1728193" cy="1446661"/>
          </a:xfrm>
          <a:prstGeom prst="rect">
            <a:avLst/>
          </a:prstGeom>
          <a:ln>
            <a:solidFill>
              <a:schemeClr val="bg1"/>
            </a:solidFill>
          </a:ln>
        </p:spPr>
      </p:pic>
      <p:sp>
        <p:nvSpPr>
          <p:cNvPr id="23" name="Rectangle 22"/>
          <p:cNvSpPr/>
          <p:nvPr/>
        </p:nvSpPr>
        <p:spPr>
          <a:xfrm>
            <a:off x="0" y="5360056"/>
            <a:ext cx="2574032" cy="1569660"/>
          </a:xfrm>
          <a:prstGeom prst="rect">
            <a:avLst/>
          </a:prstGeom>
        </p:spPr>
        <p:txBody>
          <a:bodyPr wrap="square">
            <a:spAutoFit/>
          </a:bodyPr>
          <a:lstStyle/>
          <a:p>
            <a:r>
              <a:rPr lang="en-US" sz="2400" b="1" dirty="0" err="1" smtClean="0">
                <a:latin typeface="Arial Unicode MS" pitchFamily="34" charset="-128"/>
                <a:ea typeface="Arial Unicode MS" pitchFamily="34" charset="-128"/>
                <a:cs typeface="Arial Unicode MS" pitchFamily="34" charset="-128"/>
              </a:rPr>
              <a:t>Solanacae</a:t>
            </a:r>
            <a:r>
              <a:rPr lang="en-US" sz="2400" dirty="0" smtClean="0">
                <a:latin typeface="Arial Unicode MS" pitchFamily="34" charset="-128"/>
                <a:ea typeface="Arial Unicode MS" pitchFamily="34" charset="-128"/>
                <a:cs typeface="Arial Unicode MS" pitchFamily="34" charset="-128"/>
              </a:rPr>
              <a:t>: peppers, tomato, </a:t>
            </a:r>
            <a:r>
              <a:rPr lang="en-US" sz="2400" dirty="0" err="1" smtClean="0">
                <a:latin typeface="Arial Unicode MS" pitchFamily="34" charset="-128"/>
                <a:ea typeface="Arial Unicode MS" pitchFamily="34" charset="-128"/>
                <a:cs typeface="Arial Unicode MS" pitchFamily="34" charset="-128"/>
              </a:rPr>
              <a:t>chilli</a:t>
            </a:r>
            <a:r>
              <a:rPr lang="en-US" sz="2400" dirty="0" smtClean="0">
                <a:latin typeface="Arial Unicode MS" pitchFamily="34" charset="-128"/>
                <a:ea typeface="Arial Unicode MS" pitchFamily="34" charset="-128"/>
                <a:cs typeface="Arial Unicode MS" pitchFamily="34" charset="-128"/>
              </a:rPr>
              <a:t>, eggplant etc.</a:t>
            </a:r>
            <a:endParaRPr lang="fr-FR" sz="2400" dirty="0">
              <a:latin typeface="Arial Unicode MS" pitchFamily="34" charset="-128"/>
              <a:ea typeface="Arial Unicode MS" pitchFamily="34" charset="-128"/>
              <a:cs typeface="Arial Unicode MS" pitchFamily="34" charset="-128"/>
            </a:endParaRPr>
          </a:p>
        </p:txBody>
      </p:sp>
      <p:sp>
        <p:nvSpPr>
          <p:cNvPr id="24" name="Rectangle 23"/>
          <p:cNvSpPr/>
          <p:nvPr/>
        </p:nvSpPr>
        <p:spPr>
          <a:xfrm>
            <a:off x="2376264" y="5324344"/>
            <a:ext cx="1691680" cy="1200329"/>
          </a:xfrm>
          <a:prstGeom prst="rect">
            <a:avLst/>
          </a:prstGeom>
        </p:spPr>
        <p:txBody>
          <a:bodyPr wrap="square">
            <a:spAutoFit/>
          </a:bodyPr>
          <a:lstStyle/>
          <a:p>
            <a:r>
              <a:rPr lang="en-US" sz="2400" b="1" dirty="0" smtClean="0">
                <a:latin typeface="Arial Unicode MS" pitchFamily="34" charset="-128"/>
                <a:ea typeface="Arial Unicode MS" pitchFamily="34" charset="-128"/>
                <a:cs typeface="Arial Unicode MS" pitchFamily="34" charset="-128"/>
              </a:rPr>
              <a:t>Bulbs:</a:t>
            </a:r>
            <a:r>
              <a:rPr lang="en-US" sz="2400" dirty="0" smtClean="0">
                <a:latin typeface="Arial Unicode MS" pitchFamily="34" charset="-128"/>
                <a:ea typeface="Arial Unicode MS" pitchFamily="34" charset="-128"/>
                <a:cs typeface="Arial Unicode MS" pitchFamily="34" charset="-128"/>
              </a:rPr>
              <a:t>  onion, garlic, etc.</a:t>
            </a:r>
            <a:r>
              <a:rPr lang="en-US" sz="2400" b="1" dirty="0" smtClean="0">
                <a:latin typeface="Arial Unicode MS" pitchFamily="34" charset="-128"/>
                <a:ea typeface="Arial Unicode MS" pitchFamily="34" charset="-128"/>
                <a:cs typeface="Arial Unicode MS" pitchFamily="34" charset="-128"/>
              </a:rPr>
              <a:t> </a:t>
            </a:r>
            <a:endParaRPr lang="fr-FR" sz="2400" dirty="0">
              <a:latin typeface="Arial Unicode MS" pitchFamily="34" charset="-128"/>
              <a:ea typeface="Arial Unicode MS" pitchFamily="34" charset="-128"/>
              <a:cs typeface="Arial Unicode MS" pitchFamily="34" charset="-128"/>
            </a:endParaRPr>
          </a:p>
        </p:txBody>
      </p:sp>
      <p:sp>
        <p:nvSpPr>
          <p:cNvPr id="25" name="Rectangle 24"/>
          <p:cNvSpPr/>
          <p:nvPr/>
        </p:nvSpPr>
        <p:spPr>
          <a:xfrm>
            <a:off x="6902737" y="5324198"/>
            <a:ext cx="2332530" cy="1200329"/>
          </a:xfrm>
          <a:prstGeom prst="rect">
            <a:avLst/>
          </a:prstGeom>
        </p:spPr>
        <p:txBody>
          <a:bodyPr wrap="square">
            <a:spAutoFit/>
          </a:bodyPr>
          <a:lstStyle/>
          <a:p>
            <a:r>
              <a:rPr lang="en-US" sz="2400" b="1" dirty="0" smtClean="0">
                <a:latin typeface="Arial Unicode MS" pitchFamily="34" charset="-128"/>
                <a:ea typeface="Arial Unicode MS" pitchFamily="34" charset="-128"/>
                <a:cs typeface="Arial Unicode MS" pitchFamily="34" charset="-128"/>
              </a:rPr>
              <a:t>Tubers:</a:t>
            </a:r>
            <a:r>
              <a:rPr lang="en-US" sz="2400" dirty="0" smtClean="0">
                <a:latin typeface="Arial Unicode MS" pitchFamily="34" charset="-128"/>
                <a:ea typeface="Arial Unicode MS" pitchFamily="34" charset="-128"/>
                <a:cs typeface="Arial Unicode MS" pitchFamily="34" charset="-128"/>
              </a:rPr>
              <a:t> potato, sweet potato, etc.</a:t>
            </a:r>
            <a:endParaRPr lang="fr-FR" sz="2400" dirty="0">
              <a:latin typeface="Arial Unicode MS" pitchFamily="34" charset="-128"/>
              <a:ea typeface="Arial Unicode MS" pitchFamily="34" charset="-128"/>
              <a:cs typeface="Arial Unicode MS" pitchFamily="34" charset="-128"/>
            </a:endParaRPr>
          </a:p>
        </p:txBody>
      </p:sp>
      <p:sp>
        <p:nvSpPr>
          <p:cNvPr id="26" name="Rectangle 25"/>
          <p:cNvSpPr/>
          <p:nvPr/>
        </p:nvSpPr>
        <p:spPr>
          <a:xfrm>
            <a:off x="4644008" y="5324198"/>
            <a:ext cx="2232248" cy="1569660"/>
          </a:xfrm>
          <a:prstGeom prst="rect">
            <a:avLst/>
          </a:prstGeom>
        </p:spPr>
        <p:txBody>
          <a:bodyPr wrap="square">
            <a:spAutoFit/>
          </a:bodyPr>
          <a:lstStyle/>
          <a:p>
            <a:r>
              <a:rPr lang="fr-FR" sz="2400" b="1" dirty="0" err="1" smtClean="0">
                <a:latin typeface="Arial Unicode MS" pitchFamily="34" charset="-128"/>
                <a:ea typeface="Arial Unicode MS" pitchFamily="34" charset="-128"/>
                <a:cs typeface="Arial Unicode MS" pitchFamily="34" charset="-128"/>
              </a:rPr>
              <a:t>Cucurbits</a:t>
            </a:r>
            <a:r>
              <a:rPr lang="fr-FR" sz="2400" b="1" dirty="0" smtClean="0">
                <a:latin typeface="Arial Unicode MS" pitchFamily="34" charset="-128"/>
                <a:ea typeface="Arial Unicode MS" pitchFamily="34" charset="-128"/>
                <a:cs typeface="Arial Unicode MS" pitchFamily="34" charset="-128"/>
              </a:rPr>
              <a:t>: </a:t>
            </a:r>
            <a:r>
              <a:rPr lang="fr-FR" sz="2400" dirty="0" err="1" smtClean="0">
                <a:latin typeface="Arial Unicode MS" pitchFamily="34" charset="-128"/>
                <a:ea typeface="Arial Unicode MS" pitchFamily="34" charset="-128"/>
                <a:cs typeface="Arial Unicode MS" pitchFamily="34" charset="-128"/>
              </a:rPr>
              <a:t>pumpkin</a:t>
            </a:r>
            <a:r>
              <a:rPr lang="fr-FR" sz="2400" dirty="0" smtClean="0">
                <a:latin typeface="Arial Unicode MS" pitchFamily="34" charset="-128"/>
                <a:ea typeface="Arial Unicode MS" pitchFamily="34" charset="-128"/>
                <a:cs typeface="Arial Unicode MS" pitchFamily="34" charset="-128"/>
              </a:rPr>
              <a:t>, </a:t>
            </a:r>
            <a:r>
              <a:rPr lang="fr-FR" sz="2400" dirty="0" err="1" smtClean="0">
                <a:latin typeface="Arial Unicode MS" pitchFamily="34" charset="-128"/>
                <a:ea typeface="Arial Unicode MS" pitchFamily="34" charset="-128"/>
                <a:cs typeface="Arial Unicode MS" pitchFamily="34" charset="-128"/>
              </a:rPr>
              <a:t>butternut</a:t>
            </a:r>
            <a:r>
              <a:rPr lang="fr-FR" sz="2400" dirty="0" smtClean="0">
                <a:latin typeface="Arial Unicode MS" pitchFamily="34" charset="-128"/>
                <a:ea typeface="Arial Unicode MS" pitchFamily="34" charset="-128"/>
                <a:cs typeface="Arial Unicode MS" pitchFamily="34" charset="-128"/>
              </a:rPr>
              <a:t>, </a:t>
            </a:r>
            <a:r>
              <a:rPr lang="fr-FR" sz="2400" dirty="0" err="1" smtClean="0">
                <a:latin typeface="Arial Unicode MS" pitchFamily="34" charset="-128"/>
                <a:ea typeface="Arial Unicode MS" pitchFamily="34" charset="-128"/>
                <a:cs typeface="Arial Unicode MS" pitchFamily="34" charset="-128"/>
              </a:rPr>
              <a:t>cucumber</a:t>
            </a:r>
            <a:r>
              <a:rPr lang="fr-FR" sz="2400" dirty="0" smtClean="0">
                <a:latin typeface="Arial Unicode MS" pitchFamily="34" charset="-128"/>
                <a:ea typeface="Arial Unicode MS" pitchFamily="34" charset="-128"/>
                <a:cs typeface="Arial Unicode MS" pitchFamily="34" charset="-128"/>
              </a:rPr>
              <a:t>, etc.</a:t>
            </a:r>
            <a:endParaRPr lang="fr-FR" sz="2400" dirty="0">
              <a:latin typeface="Arial Unicode MS" pitchFamily="34" charset="-128"/>
              <a:ea typeface="Arial Unicode MS" pitchFamily="34" charset="-128"/>
              <a:cs typeface="Arial Unicode MS" pitchFamily="34" charset="-128"/>
            </a:endParaRPr>
          </a:p>
        </p:txBody>
      </p:sp>
      <p:pic>
        <p:nvPicPr>
          <p:cNvPr id="18" name="Image 17" descr="poster3_26.jpg"/>
          <p:cNvPicPr>
            <a:picLocks noChangeAspect="1"/>
          </p:cNvPicPr>
          <p:nvPr/>
        </p:nvPicPr>
        <p:blipFill>
          <a:blip r:embed="rId9" cstate="print">
            <a:clrChange>
              <a:clrFrom>
                <a:srgbClr val="FFFFFF"/>
              </a:clrFrom>
              <a:clrTo>
                <a:srgbClr val="FFFFFF">
                  <a:alpha val="0"/>
                </a:srgbClr>
              </a:clrTo>
            </a:clrChange>
          </a:blip>
          <a:srcRect l="646" t="18454" r="3231" b="16516"/>
          <a:stretch>
            <a:fillRect/>
          </a:stretch>
        </p:blipFill>
        <p:spPr>
          <a:xfrm>
            <a:off x="126763" y="3945961"/>
            <a:ext cx="1728192" cy="1461470"/>
          </a:xfrm>
          <a:prstGeom prst="rect">
            <a:avLst/>
          </a:prstGeom>
          <a:ln>
            <a:solidFill>
              <a:schemeClr val="bg1"/>
            </a:solidFill>
          </a:ln>
        </p:spPr>
      </p:pic>
      <p:sp>
        <p:nvSpPr>
          <p:cNvPr id="19" name="Rectangle 18"/>
          <p:cNvSpPr/>
          <p:nvPr/>
        </p:nvSpPr>
        <p:spPr>
          <a:xfrm>
            <a:off x="6876256" y="2276872"/>
            <a:ext cx="2267744" cy="1569660"/>
          </a:xfrm>
          <a:prstGeom prst="rect">
            <a:avLst/>
          </a:prstGeom>
        </p:spPr>
        <p:txBody>
          <a:bodyPr wrap="square">
            <a:spAutoFit/>
          </a:bodyPr>
          <a:lstStyle/>
          <a:p>
            <a:r>
              <a:rPr lang="en-US" sz="2400" b="1" dirty="0" err="1" smtClean="0">
                <a:latin typeface="Arial Unicode MS" pitchFamily="34" charset="-128"/>
                <a:ea typeface="Arial Unicode MS" pitchFamily="34" charset="-128"/>
                <a:cs typeface="Arial Unicode MS" pitchFamily="34" charset="-128"/>
              </a:rPr>
              <a:t>Brassicas</a:t>
            </a:r>
            <a:r>
              <a:rPr lang="en-US" sz="2400" b="1" dirty="0" smtClean="0">
                <a:latin typeface="Arial Unicode MS" pitchFamily="34" charset="-128"/>
                <a:ea typeface="Arial Unicode MS" pitchFamily="34" charset="-128"/>
                <a:cs typeface="Arial Unicode MS" pitchFamily="34" charset="-128"/>
              </a:rPr>
              <a:t>: </a:t>
            </a:r>
            <a:r>
              <a:rPr lang="en-US" sz="2400" dirty="0" smtClean="0">
                <a:latin typeface="Arial Unicode MS" pitchFamily="34" charset="-128"/>
                <a:ea typeface="Arial Unicode MS" pitchFamily="34" charset="-128"/>
                <a:cs typeface="Arial Unicode MS" pitchFamily="34" charset="-128"/>
              </a:rPr>
              <a:t>cabbage, cauliflower, broccoli, etc.</a:t>
            </a:r>
            <a:endParaRPr lang="fr-FR" sz="24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980728"/>
          </a:xfrm>
        </p:spPr>
        <p:txBody>
          <a:bodyPr>
            <a:normAutofit/>
          </a:bodyPr>
          <a:lstStyle/>
          <a:p>
            <a:pPr algn="l"/>
            <a:r>
              <a:rPr lang="en-US" sz="4000" b="1" dirty="0" smtClean="0">
                <a:solidFill>
                  <a:schemeClr val="bg2">
                    <a:lumMod val="25000"/>
                  </a:schemeClr>
                </a:solidFill>
                <a:latin typeface="Arial Unicode MS" pitchFamily="34" charset="-128"/>
                <a:ea typeface="Arial Unicode MS" pitchFamily="34" charset="-128"/>
                <a:cs typeface="Arial Unicode MS" pitchFamily="34" charset="-128"/>
              </a:rPr>
              <a:t>2. Crop planting </a:t>
            </a:r>
            <a:r>
              <a:rPr lang="en-US" sz="4000" b="1" dirty="0" smtClean="0">
                <a:solidFill>
                  <a:schemeClr val="bg2">
                    <a:lumMod val="25000"/>
                  </a:schemeClr>
                </a:solidFill>
                <a:latin typeface="Arial Unicode MS" pitchFamily="34" charset="-128"/>
                <a:ea typeface="Arial Unicode MS" pitchFamily="34" charset="-128"/>
                <a:cs typeface="Arial Unicode MS" pitchFamily="34" charset="-128"/>
              </a:rPr>
              <a:t>calendar</a:t>
            </a:r>
            <a:endParaRPr lang="fr-FR" sz="4000" b="1" dirty="0">
              <a:solidFill>
                <a:schemeClr val="bg2">
                  <a:lumMod val="25000"/>
                </a:schemeClr>
              </a:solidFill>
              <a:latin typeface="Arial Unicode MS" pitchFamily="34" charset="-128"/>
              <a:ea typeface="Arial Unicode MS" pitchFamily="34" charset="-128"/>
              <a:cs typeface="Arial Unicode MS" pitchFamily="34" charset="-128"/>
            </a:endParaRPr>
          </a:p>
        </p:txBody>
      </p:sp>
      <p:sp>
        <p:nvSpPr>
          <p:cNvPr id="3" name="Espace réservé du contenu 2"/>
          <p:cNvSpPr>
            <a:spLocks noGrp="1"/>
          </p:cNvSpPr>
          <p:nvPr>
            <p:ph idx="1"/>
          </p:nvPr>
        </p:nvSpPr>
        <p:spPr>
          <a:xfrm>
            <a:off x="0" y="908720"/>
            <a:ext cx="9324528" cy="1944216"/>
          </a:xfrm>
        </p:spPr>
        <p:txBody>
          <a:bodyPr>
            <a:normAutofit/>
          </a:bodyPr>
          <a:lstStyle/>
          <a:p>
            <a:pPr marL="0" indent="0">
              <a:spcAft>
                <a:spcPts val="600"/>
              </a:spcAft>
              <a:buNone/>
            </a:pPr>
            <a:r>
              <a:rPr lang="en-US" sz="2800" dirty="0" smtClean="0">
                <a:latin typeface="Arial Unicode MS" pitchFamily="34" charset="-128"/>
                <a:ea typeface="Arial Unicode MS" pitchFamily="34" charset="-128"/>
                <a:cs typeface="Arial Unicode MS" pitchFamily="34" charset="-128"/>
              </a:rPr>
              <a:t>To achieve </a:t>
            </a:r>
            <a:r>
              <a:rPr lang="en-US" sz="2800" b="1" dirty="0" smtClean="0">
                <a:latin typeface="Arial Unicode MS" pitchFamily="34" charset="-128"/>
                <a:ea typeface="Arial Unicode MS" pitchFamily="34" charset="-128"/>
                <a:cs typeface="Arial Unicode MS" pitchFamily="34" charset="-128"/>
              </a:rPr>
              <a:t>better yields</a:t>
            </a:r>
            <a:r>
              <a:rPr lang="en-US" sz="2800" dirty="0" smtClean="0">
                <a:latin typeface="Arial Unicode MS" pitchFamily="34" charset="-128"/>
                <a:ea typeface="Arial Unicode MS" pitchFamily="34" charset="-128"/>
                <a:cs typeface="Arial Unicode MS" pitchFamily="34" charset="-128"/>
              </a:rPr>
              <a:t>, you need to know the </a:t>
            </a:r>
            <a:r>
              <a:rPr lang="en-US" sz="2800" b="1" dirty="0" smtClean="0">
                <a:latin typeface="Arial Unicode MS" pitchFamily="34" charset="-128"/>
                <a:ea typeface="Arial Unicode MS" pitchFamily="34" charset="-128"/>
                <a:cs typeface="Arial Unicode MS" pitchFamily="34" charset="-128"/>
              </a:rPr>
              <a:t>optimum planting time</a:t>
            </a:r>
            <a:r>
              <a:rPr lang="en-US" sz="2800" dirty="0" smtClean="0">
                <a:latin typeface="Arial Unicode MS" pitchFamily="34" charset="-128"/>
                <a:ea typeface="Arial Unicode MS" pitchFamily="34" charset="-128"/>
                <a:cs typeface="Arial Unicode MS" pitchFamily="34" charset="-128"/>
              </a:rPr>
              <a:t> for each kind of vegetable crop </a:t>
            </a:r>
            <a:r>
              <a:rPr lang="en-US" sz="2800" b="1" dirty="0" smtClean="0">
                <a:latin typeface="Arial Unicode MS" pitchFamily="34" charset="-128"/>
                <a:ea typeface="Arial Unicode MS" pitchFamily="34" charset="-128"/>
                <a:cs typeface="Arial Unicode MS" pitchFamily="34" charset="-128"/>
              </a:rPr>
              <a:t>depending on Lesotho’s agro-ecological zone.</a:t>
            </a:r>
          </a:p>
          <a:p>
            <a:pPr>
              <a:buNone/>
            </a:pPr>
            <a:r>
              <a:rPr lang="en-US" sz="2400" i="1" dirty="0" smtClean="0">
                <a:latin typeface="Arial Unicode MS" pitchFamily="34" charset="-128"/>
                <a:ea typeface="Arial Unicode MS" pitchFamily="34" charset="-128"/>
                <a:cs typeface="Arial Unicode MS" pitchFamily="34" charset="-128"/>
              </a:rPr>
              <a:t>See figures below and in the following slide</a:t>
            </a:r>
            <a:endParaRPr lang="fr-FR" sz="2400" i="1" dirty="0">
              <a:latin typeface="Arial Unicode MS" pitchFamily="34" charset="-128"/>
              <a:ea typeface="Arial Unicode MS" pitchFamily="34" charset="-128"/>
              <a:cs typeface="Arial Unicode MS" pitchFamily="34" charset="-128"/>
            </a:endParaRPr>
          </a:p>
        </p:txBody>
      </p:sp>
      <p:pic>
        <p:nvPicPr>
          <p:cNvPr id="5" name="Espace réservé du contenu 3" descr="poster3_1.jpg"/>
          <p:cNvPicPr>
            <a:picLocks noChangeAspect="1"/>
          </p:cNvPicPr>
          <p:nvPr/>
        </p:nvPicPr>
        <p:blipFill>
          <a:blip r:embed="rId3" cstate="print"/>
          <a:srcRect t="671" r="3932" b="74496"/>
          <a:stretch>
            <a:fillRect/>
          </a:stretch>
        </p:blipFill>
        <p:spPr>
          <a:xfrm>
            <a:off x="837549" y="2891424"/>
            <a:ext cx="7262843" cy="38945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pic>
        <p:nvPicPr>
          <p:cNvPr id="4" name="Espace réservé du contenu 3" descr="poster3_1.jpg"/>
          <p:cNvPicPr>
            <a:picLocks noChangeAspect="1"/>
          </p:cNvPicPr>
          <p:nvPr/>
        </p:nvPicPr>
        <p:blipFill>
          <a:blip r:embed="rId2" cstate="print"/>
          <a:srcRect t="49866" r="3652" b="25858"/>
          <a:stretch>
            <a:fillRect/>
          </a:stretch>
        </p:blipFill>
        <p:spPr>
          <a:xfrm>
            <a:off x="4597787" y="980728"/>
            <a:ext cx="4546214" cy="2376264"/>
          </a:xfrm>
          <a:prstGeom prst="rect">
            <a:avLst/>
          </a:prstGeom>
        </p:spPr>
      </p:pic>
      <p:pic>
        <p:nvPicPr>
          <p:cNvPr id="5" name="Espace réservé du contenu 3" descr="poster3_1.jpg"/>
          <p:cNvPicPr>
            <a:picLocks noChangeAspect="1"/>
          </p:cNvPicPr>
          <p:nvPr/>
        </p:nvPicPr>
        <p:blipFill>
          <a:blip r:embed="rId2" cstate="print"/>
          <a:srcRect t="73874" r="3323" b="1412"/>
          <a:stretch>
            <a:fillRect/>
          </a:stretch>
        </p:blipFill>
        <p:spPr>
          <a:xfrm>
            <a:off x="1475656" y="3443990"/>
            <a:ext cx="6075214" cy="3221704"/>
          </a:xfrm>
          <a:prstGeom prst="rect">
            <a:avLst/>
          </a:prstGeom>
        </p:spPr>
      </p:pic>
      <p:sp>
        <p:nvSpPr>
          <p:cNvPr id="6" name="Titre 1"/>
          <p:cNvSpPr txBox="1">
            <a:spLocks/>
          </p:cNvSpPr>
          <p:nvPr/>
        </p:nvSpPr>
        <p:spPr>
          <a:xfrm>
            <a:off x="0" y="0"/>
            <a:ext cx="8229600" cy="98072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bg1">
                    <a:lumMod val="65000"/>
                  </a:schemeClr>
                </a:solidFill>
                <a:latin typeface="Arial Unicode MS" pitchFamily="34" charset="-128"/>
                <a:ea typeface="Arial Unicode MS" pitchFamily="34" charset="-128"/>
                <a:cs typeface="Arial Unicode MS" pitchFamily="34" charset="-128"/>
              </a:rPr>
              <a:t>2</a:t>
            </a:r>
            <a:r>
              <a:rPr kumimoji="0" lang="en-US" sz="40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Crop planting </a:t>
            </a:r>
            <a:r>
              <a:rPr kumimoji="0" lang="en-US" sz="40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calendar</a:t>
            </a:r>
            <a:endParaRPr kumimoji="0" lang="fr-FR" sz="40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pic>
        <p:nvPicPr>
          <p:cNvPr id="7" name="Espace réservé du contenu 3" descr="poster3_1.jpg"/>
          <p:cNvPicPr>
            <a:picLocks noChangeAspect="1"/>
          </p:cNvPicPr>
          <p:nvPr/>
        </p:nvPicPr>
        <p:blipFill>
          <a:blip r:embed="rId2" cstate="print"/>
          <a:srcRect t="25425" r="3932" b="50335"/>
          <a:stretch>
            <a:fillRect/>
          </a:stretch>
        </p:blipFill>
        <p:spPr>
          <a:xfrm>
            <a:off x="0" y="980728"/>
            <a:ext cx="4539822" cy="23762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rmAutofit/>
          </a:bodyPr>
          <a:lstStyle/>
          <a:p>
            <a:pPr algn="l"/>
            <a:r>
              <a:rPr lang="en-US" sz="4000" b="1" dirty="0" smtClean="0">
                <a:solidFill>
                  <a:schemeClr val="bg2">
                    <a:lumMod val="25000"/>
                  </a:schemeClr>
                </a:solidFill>
                <a:latin typeface="Arial Unicode MS" pitchFamily="34" charset="-128"/>
                <a:ea typeface="Arial Unicode MS" pitchFamily="34" charset="-128"/>
                <a:cs typeface="Arial Unicode MS" pitchFamily="34" charset="-128"/>
              </a:rPr>
              <a:t>3. Fruit tree growing and care</a:t>
            </a:r>
            <a:endParaRPr lang="fr-FR" sz="4000" b="1" dirty="0">
              <a:solidFill>
                <a:schemeClr val="bg2">
                  <a:lumMod val="25000"/>
                </a:schemeClr>
              </a:solidFill>
              <a:latin typeface="Arial Unicode MS" pitchFamily="34" charset="-128"/>
              <a:ea typeface="Arial Unicode MS" pitchFamily="34" charset="-128"/>
              <a:cs typeface="Arial Unicode MS" pitchFamily="34" charset="-128"/>
            </a:endParaRPr>
          </a:p>
        </p:txBody>
      </p:sp>
      <p:pic>
        <p:nvPicPr>
          <p:cNvPr id="43" name="Image 42" descr="poster3_9.jpg"/>
          <p:cNvPicPr>
            <a:picLocks noChangeAspect="1"/>
          </p:cNvPicPr>
          <p:nvPr/>
        </p:nvPicPr>
        <p:blipFill>
          <a:blip r:embed="rId3" cstate="print">
            <a:clrChange>
              <a:clrFrom>
                <a:srgbClr val="FFFFFF"/>
              </a:clrFrom>
              <a:clrTo>
                <a:srgbClr val="FFFFFF">
                  <a:alpha val="0"/>
                </a:srgbClr>
              </a:clrTo>
            </a:clrChange>
          </a:blip>
          <a:srcRect l="9607" t="13860" r="3929" b="9911"/>
          <a:stretch>
            <a:fillRect/>
          </a:stretch>
        </p:blipFill>
        <p:spPr>
          <a:xfrm>
            <a:off x="107503" y="2686631"/>
            <a:ext cx="2428125" cy="1978472"/>
          </a:xfrm>
          <a:prstGeom prst="rect">
            <a:avLst/>
          </a:prstGeom>
          <a:noFill/>
          <a:ln>
            <a:solidFill>
              <a:schemeClr val="bg1"/>
            </a:solidFill>
          </a:ln>
        </p:spPr>
      </p:pic>
      <p:pic>
        <p:nvPicPr>
          <p:cNvPr id="44" name="Image 43" descr="poster3_10.jpg"/>
          <p:cNvPicPr>
            <a:picLocks noChangeAspect="1"/>
          </p:cNvPicPr>
          <p:nvPr/>
        </p:nvPicPr>
        <p:blipFill>
          <a:blip r:embed="rId4" cstate="print">
            <a:clrChange>
              <a:clrFrom>
                <a:srgbClr val="FFFFFF"/>
              </a:clrFrom>
              <a:clrTo>
                <a:srgbClr val="FFFFFF">
                  <a:alpha val="0"/>
                </a:srgbClr>
              </a:clrTo>
            </a:clrChange>
          </a:blip>
          <a:srcRect l="19207" t="6928" r="7166"/>
          <a:stretch>
            <a:fillRect/>
          </a:stretch>
        </p:blipFill>
        <p:spPr>
          <a:xfrm>
            <a:off x="3113911" y="2686631"/>
            <a:ext cx="1656184" cy="1934720"/>
          </a:xfrm>
          <a:prstGeom prst="rect">
            <a:avLst/>
          </a:prstGeom>
          <a:ln>
            <a:solidFill>
              <a:schemeClr val="bg1"/>
            </a:solidFill>
          </a:ln>
        </p:spPr>
      </p:pic>
      <p:sp>
        <p:nvSpPr>
          <p:cNvPr id="6" name="ZoneTexte 5"/>
          <p:cNvSpPr txBox="1"/>
          <p:nvPr/>
        </p:nvSpPr>
        <p:spPr>
          <a:xfrm>
            <a:off x="0" y="2080810"/>
            <a:ext cx="9144000" cy="584775"/>
          </a:xfrm>
          <a:prstGeom prst="rect">
            <a:avLst/>
          </a:prstGeom>
          <a:noFill/>
        </p:spPr>
        <p:txBody>
          <a:bodyPr wrap="square" rtlCol="0">
            <a:spAutoFit/>
          </a:bodyPr>
          <a:lstStyle/>
          <a:p>
            <a:r>
              <a:rPr lang="en-US" sz="3200" b="1" dirty="0" smtClean="0">
                <a:solidFill>
                  <a:schemeClr val="bg2">
                    <a:lumMod val="25000"/>
                  </a:schemeClr>
                </a:solidFill>
                <a:latin typeface="Arial Unicode MS" pitchFamily="34" charset="-128"/>
                <a:ea typeface="Arial Unicode MS" pitchFamily="34" charset="-128"/>
                <a:cs typeface="Arial Unicode MS" pitchFamily="34" charset="-128"/>
              </a:rPr>
              <a:t>3. a. Planting fruit trees </a:t>
            </a:r>
            <a:endParaRPr lang="fr-FR" sz="3200" b="1" dirty="0">
              <a:solidFill>
                <a:schemeClr val="bg2">
                  <a:lumMod val="25000"/>
                </a:schemeClr>
              </a:solidFill>
              <a:latin typeface="Arial Unicode MS" pitchFamily="34" charset="-128"/>
              <a:ea typeface="Arial Unicode MS" pitchFamily="34" charset="-128"/>
              <a:cs typeface="Arial Unicode MS" pitchFamily="34" charset="-128"/>
            </a:endParaRPr>
          </a:p>
        </p:txBody>
      </p:sp>
      <p:sp>
        <p:nvSpPr>
          <p:cNvPr id="7" name="Rectangle 6"/>
          <p:cNvSpPr/>
          <p:nvPr/>
        </p:nvSpPr>
        <p:spPr>
          <a:xfrm>
            <a:off x="0" y="4649068"/>
            <a:ext cx="2771800" cy="2308324"/>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1.</a:t>
            </a:r>
            <a:r>
              <a:rPr lang="en-US" sz="2800" dirty="0" smtClean="0">
                <a:latin typeface="Arial Unicode MS" pitchFamily="34" charset="-128"/>
                <a:ea typeface="Arial Unicode MS" pitchFamily="34" charset="-128"/>
                <a:cs typeface="Arial Unicode MS" pitchFamily="34" charset="-128"/>
              </a:rPr>
              <a:t> Dig a hole that is </a:t>
            </a:r>
            <a:r>
              <a:rPr lang="en-US" sz="2800" b="1" dirty="0" smtClean="0">
                <a:latin typeface="Arial Unicode MS" pitchFamily="34" charset="-128"/>
                <a:ea typeface="Arial Unicode MS" pitchFamily="34" charset="-128"/>
                <a:cs typeface="Arial Unicode MS" pitchFamily="34" charset="-128"/>
              </a:rPr>
              <a:t>1m x 1m square </a:t>
            </a:r>
            <a:r>
              <a:rPr lang="en-US" sz="2800" dirty="0" smtClean="0">
                <a:latin typeface="Arial Unicode MS" pitchFamily="34" charset="-128"/>
                <a:ea typeface="Arial Unicode MS" pitchFamily="34" charset="-128"/>
                <a:cs typeface="Arial Unicode MS" pitchFamily="34" charset="-128"/>
              </a:rPr>
              <a:t>and </a:t>
            </a:r>
            <a:r>
              <a:rPr lang="en-US" sz="2800" b="1" dirty="0" smtClean="0">
                <a:latin typeface="Arial Unicode MS" pitchFamily="34" charset="-128"/>
                <a:ea typeface="Arial Unicode MS" pitchFamily="34" charset="-128"/>
                <a:cs typeface="Arial Unicode MS" pitchFamily="34" charset="-128"/>
              </a:rPr>
              <a:t>1m deep</a:t>
            </a:r>
            <a:r>
              <a:rPr lang="en-US" sz="2800" dirty="0" smtClean="0">
                <a:latin typeface="Arial Unicode MS" pitchFamily="34" charset="-128"/>
                <a:ea typeface="Arial Unicode MS" pitchFamily="34" charset="-128"/>
                <a:cs typeface="Arial Unicode MS" pitchFamily="34" charset="-128"/>
              </a:rPr>
              <a:t>. Prepare a </a:t>
            </a:r>
            <a:r>
              <a:rPr lang="en-US" sz="2800" b="1" dirty="0" smtClean="0">
                <a:latin typeface="Arial Unicode MS" pitchFamily="34" charset="-128"/>
                <a:ea typeface="Arial Unicode MS" pitchFamily="34" charset="-128"/>
                <a:cs typeface="Arial Unicode MS" pitchFamily="34" charset="-128"/>
              </a:rPr>
              <a:t>soil mix</a:t>
            </a:r>
            <a:r>
              <a:rPr lang="en-US" sz="2800" dirty="0" smtClean="0">
                <a:latin typeface="Arial Unicode MS" pitchFamily="34" charset="-128"/>
                <a:ea typeface="Arial Unicode MS" pitchFamily="34" charset="-128"/>
                <a:cs typeface="Arial Unicode MS" pitchFamily="34" charset="-128"/>
              </a:rPr>
              <a:t>.</a:t>
            </a:r>
            <a:endParaRPr lang="fr-FR" sz="2800" dirty="0">
              <a:latin typeface="Arial Unicode MS" pitchFamily="34" charset="-128"/>
              <a:ea typeface="Arial Unicode MS" pitchFamily="34" charset="-128"/>
              <a:cs typeface="Arial Unicode MS" pitchFamily="34" charset="-128"/>
            </a:endParaRPr>
          </a:p>
        </p:txBody>
      </p:sp>
      <p:grpSp>
        <p:nvGrpSpPr>
          <p:cNvPr id="11" name="Groupe 10"/>
          <p:cNvGrpSpPr/>
          <p:nvPr/>
        </p:nvGrpSpPr>
        <p:grpSpPr>
          <a:xfrm>
            <a:off x="6372200" y="4707215"/>
            <a:ext cx="2664296" cy="2088232"/>
            <a:chOff x="145032" y="5901278"/>
            <a:chExt cx="2664296" cy="1392154"/>
          </a:xfrm>
        </p:grpSpPr>
        <p:sp>
          <p:nvSpPr>
            <p:cNvPr id="12" name="Triangle isocèle 11"/>
            <p:cNvSpPr/>
            <p:nvPr/>
          </p:nvSpPr>
          <p:spPr>
            <a:xfrm>
              <a:off x="217040" y="5949281"/>
              <a:ext cx="792088" cy="48005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88000" rtlCol="0" anchor="ctr"/>
            <a:lstStyle/>
            <a:p>
              <a:pPr algn="ctr"/>
              <a:r>
                <a:rPr lang="en-US" sz="4800" dirty="0" smtClean="0"/>
                <a:t>!</a:t>
              </a:r>
              <a:endParaRPr lang="fr-FR" sz="4800" dirty="0"/>
            </a:p>
          </p:txBody>
        </p:sp>
        <p:sp>
          <p:nvSpPr>
            <p:cNvPr id="13" name="ZoneTexte 12"/>
            <p:cNvSpPr txBox="1"/>
            <p:nvPr/>
          </p:nvSpPr>
          <p:spPr>
            <a:xfrm>
              <a:off x="973632" y="6145463"/>
              <a:ext cx="1835696" cy="307777"/>
            </a:xfrm>
            <a:prstGeom prst="rect">
              <a:avLst/>
            </a:prstGeom>
            <a:noFill/>
          </p:spPr>
          <p:txBody>
            <a:bodyPr wrap="square" rtlCol="0">
              <a:spAutoFit/>
            </a:bodyPr>
            <a:lstStyle/>
            <a:p>
              <a:r>
                <a:rPr lang="en-US" sz="2400" b="1" dirty="0" smtClean="0">
                  <a:latin typeface="Arial Unicode MS" pitchFamily="34" charset="-128"/>
                  <a:ea typeface="Arial Unicode MS" pitchFamily="34" charset="-128"/>
                  <a:cs typeface="Arial Unicode MS" pitchFamily="34" charset="-128"/>
                </a:rPr>
                <a:t>Do NOT put</a:t>
              </a:r>
              <a:endParaRPr lang="fr-FR" sz="2400" dirty="0"/>
            </a:p>
          </p:txBody>
        </p:sp>
        <p:sp>
          <p:nvSpPr>
            <p:cNvPr id="14" name="Rectangle 13"/>
            <p:cNvSpPr/>
            <p:nvPr/>
          </p:nvSpPr>
          <p:spPr>
            <a:xfrm>
              <a:off x="145032" y="5901278"/>
              <a:ext cx="2664296" cy="139215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p:cNvSpPr/>
          <p:nvPr/>
        </p:nvSpPr>
        <p:spPr>
          <a:xfrm>
            <a:off x="5669757" y="2546683"/>
            <a:ext cx="3347864" cy="2077492"/>
          </a:xfrm>
          <a:prstGeom prst="rect">
            <a:avLst/>
          </a:prstGeom>
          <a:ln>
            <a:solidFill>
              <a:schemeClr val="tx1"/>
            </a:solidFill>
          </a:ln>
        </p:spPr>
        <p:txBody>
          <a:bodyPr wrap="square">
            <a:spAutoFit/>
          </a:bodyPr>
          <a:lstStyle/>
          <a:p>
            <a:pPr>
              <a:spcAft>
                <a:spcPts val="600"/>
              </a:spcAft>
            </a:pPr>
            <a:r>
              <a:rPr lang="en-US" sz="2800" b="1" dirty="0" smtClean="0">
                <a:latin typeface="Arial Unicode MS" pitchFamily="34" charset="-128"/>
                <a:ea typeface="Arial Unicode MS" pitchFamily="34" charset="-128"/>
                <a:cs typeface="Arial Unicode MS" pitchFamily="34" charset="-128"/>
              </a:rPr>
              <a:t>Soil mix: </a:t>
            </a:r>
          </a:p>
          <a:p>
            <a:r>
              <a:rPr lang="en-US" sz="2400" dirty="0" smtClean="0">
                <a:latin typeface="Arial Unicode MS" pitchFamily="34" charset="-128"/>
                <a:ea typeface="Arial Unicode MS" pitchFamily="34" charset="-128"/>
                <a:cs typeface="Arial Unicode MS" pitchFamily="34" charset="-128"/>
              </a:rPr>
              <a:t>Mix </a:t>
            </a:r>
            <a:r>
              <a:rPr lang="en-US" sz="2400" b="1" dirty="0" smtClean="0">
                <a:latin typeface="Arial Unicode MS" pitchFamily="34" charset="-128"/>
                <a:ea typeface="Arial Unicode MS" pitchFamily="34" charset="-128"/>
                <a:cs typeface="Arial Unicode MS" pitchFamily="34" charset="-128"/>
              </a:rPr>
              <a:t>top soil with sub soil</a:t>
            </a:r>
            <a:r>
              <a:rPr lang="en-US" sz="2400" dirty="0" smtClean="0">
                <a:latin typeface="Arial Unicode MS" pitchFamily="34" charset="-128"/>
                <a:ea typeface="Arial Unicode MS" pitchFamily="34" charset="-128"/>
                <a:cs typeface="Arial Unicode MS" pitchFamily="34" charset="-128"/>
              </a:rPr>
              <a:t> and add well decomposed </a:t>
            </a:r>
            <a:r>
              <a:rPr lang="en-US" sz="2400" b="1" dirty="0" smtClean="0">
                <a:latin typeface="Arial Unicode MS" pitchFamily="34" charset="-128"/>
                <a:ea typeface="Arial Unicode MS" pitchFamily="34" charset="-128"/>
                <a:cs typeface="Arial Unicode MS" pitchFamily="34" charset="-128"/>
              </a:rPr>
              <a:t>manure or compost</a:t>
            </a:r>
            <a:r>
              <a:rPr lang="en-US" sz="2400" dirty="0" smtClean="0">
                <a:latin typeface="Arial Unicode MS" pitchFamily="34" charset="-128"/>
                <a:ea typeface="Arial Unicode MS" pitchFamily="34" charset="-128"/>
                <a:cs typeface="Arial Unicode MS" pitchFamily="34" charset="-128"/>
              </a:rPr>
              <a:t>. </a:t>
            </a:r>
            <a:endParaRPr lang="fr-FR" sz="2400" dirty="0"/>
          </a:p>
        </p:txBody>
      </p:sp>
      <p:sp>
        <p:nvSpPr>
          <p:cNvPr id="16" name="Rectangle 15"/>
          <p:cNvSpPr/>
          <p:nvPr/>
        </p:nvSpPr>
        <p:spPr>
          <a:xfrm>
            <a:off x="2987824" y="4649068"/>
            <a:ext cx="3456384" cy="1877437"/>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2.</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Prune off roots </a:t>
            </a:r>
            <a:r>
              <a:rPr lang="en-US" sz="2800" dirty="0" smtClean="0">
                <a:latin typeface="Arial Unicode MS" pitchFamily="34" charset="-128"/>
                <a:ea typeface="Arial Unicode MS" pitchFamily="34" charset="-128"/>
                <a:cs typeface="Arial Unicode MS" pitchFamily="34" charset="-128"/>
              </a:rPr>
              <a:t>that are dry, broken, discoloured or too long.</a:t>
            </a:r>
            <a:endParaRPr lang="fr-FR" sz="2800" dirty="0">
              <a:latin typeface="Arial Unicode MS" pitchFamily="34" charset="-128"/>
              <a:ea typeface="Arial Unicode MS" pitchFamily="34" charset="-128"/>
              <a:cs typeface="Arial Unicode MS" pitchFamily="34" charset="-128"/>
            </a:endParaRPr>
          </a:p>
        </p:txBody>
      </p:sp>
      <p:sp>
        <p:nvSpPr>
          <p:cNvPr id="17" name="Rectangle 16"/>
          <p:cNvSpPr/>
          <p:nvPr/>
        </p:nvSpPr>
        <p:spPr>
          <a:xfrm>
            <a:off x="6354271" y="5469031"/>
            <a:ext cx="2771801" cy="1200329"/>
          </a:xfrm>
          <a:prstGeom prst="rect">
            <a:avLst/>
          </a:prstGeom>
        </p:spPr>
        <p:txBody>
          <a:bodyPr wrap="square">
            <a:spAutoFit/>
          </a:bodyPr>
          <a:lstStyle/>
          <a:p>
            <a:r>
              <a:rPr lang="en-US" sz="2400" dirty="0" smtClean="0">
                <a:latin typeface="Arial Unicode MS" pitchFamily="34" charset="-128"/>
                <a:ea typeface="Arial Unicode MS" pitchFamily="34" charset="-128"/>
                <a:cs typeface="Arial Unicode MS" pitchFamily="34" charset="-128"/>
              </a:rPr>
              <a:t>fertiliser directly in hole as it may burn tender roots. </a:t>
            </a:r>
            <a:endParaRPr lang="fr-FR" sz="2400" dirty="0"/>
          </a:p>
        </p:txBody>
      </p:sp>
      <p:sp>
        <p:nvSpPr>
          <p:cNvPr id="18" name="Rectangle 17"/>
          <p:cNvSpPr/>
          <p:nvPr/>
        </p:nvSpPr>
        <p:spPr>
          <a:xfrm>
            <a:off x="0" y="656838"/>
            <a:ext cx="9144000" cy="1384995"/>
          </a:xfrm>
          <a:prstGeom prst="rect">
            <a:avLst/>
          </a:prstGeom>
        </p:spPr>
        <p:txBody>
          <a:bodyPr wrap="square">
            <a:spAutoFit/>
          </a:bodyPr>
          <a:lstStyle/>
          <a:p>
            <a:pPr>
              <a:defRPr/>
            </a:pPr>
            <a:r>
              <a:rPr lang="en-US" sz="2800" b="1" dirty="0" smtClean="0">
                <a:latin typeface="Arial Unicode MS" pitchFamily="34" charset="-128"/>
                <a:ea typeface="Arial Unicode MS" pitchFamily="34" charset="-128"/>
                <a:cs typeface="Arial Unicode MS" pitchFamily="34" charset="-128"/>
              </a:rPr>
              <a:t>Deciduous trees and vines </a:t>
            </a:r>
            <a:r>
              <a:rPr lang="en-US" sz="2800" dirty="0" smtClean="0">
                <a:latin typeface="Arial Unicode MS" pitchFamily="34" charset="-128"/>
                <a:ea typeface="Arial Unicode MS" pitchFamily="34" charset="-128"/>
                <a:cs typeface="Arial Unicode MS" pitchFamily="34" charset="-128"/>
              </a:rPr>
              <a:t>can be planted any time during </a:t>
            </a:r>
            <a:r>
              <a:rPr lang="en-US" sz="2800" b="1" dirty="0" smtClean="0">
                <a:latin typeface="Arial Unicode MS" pitchFamily="34" charset="-128"/>
                <a:ea typeface="Arial Unicode MS" pitchFamily="34" charset="-128"/>
                <a:cs typeface="Arial Unicode MS" pitchFamily="34" charset="-128"/>
              </a:rPr>
              <a:t>their dormant season</a:t>
            </a:r>
            <a:r>
              <a:rPr lang="en-US" sz="2800" dirty="0" smtClean="0">
                <a:latin typeface="Arial Unicode MS" pitchFamily="34" charset="-128"/>
                <a:ea typeface="Arial Unicode MS" pitchFamily="34" charset="-128"/>
                <a:cs typeface="Arial Unicode MS" pitchFamily="34" charset="-128"/>
              </a:rPr>
              <a:t>.</a:t>
            </a:r>
          </a:p>
          <a:p>
            <a:pPr>
              <a:defRPr/>
            </a:pPr>
            <a:r>
              <a:rPr lang="en-US" sz="2800" dirty="0" smtClean="0">
                <a:latin typeface="Arial Unicode MS" pitchFamily="34" charset="-128"/>
                <a:ea typeface="Arial Unicode MS" pitchFamily="34" charset="-128"/>
                <a:cs typeface="Arial Unicode MS" pitchFamily="34" charset="-128"/>
              </a:rPr>
              <a:t>Planting trees in </a:t>
            </a:r>
            <a:r>
              <a:rPr lang="en-US" sz="2800" b="1" dirty="0" smtClean="0">
                <a:latin typeface="Arial Unicode MS" pitchFamily="34" charset="-128"/>
                <a:ea typeface="Arial Unicode MS" pitchFamily="34" charset="-128"/>
                <a:cs typeface="Arial Unicode MS" pitchFamily="34" charset="-128"/>
              </a:rPr>
              <a:t>summer</a:t>
            </a:r>
            <a:r>
              <a:rPr lang="en-US" sz="2800" dirty="0" smtClean="0">
                <a:latin typeface="Arial Unicode MS" pitchFamily="34" charset="-128"/>
                <a:ea typeface="Arial Unicode MS" pitchFamily="34" charset="-128"/>
                <a:cs typeface="Arial Unicode MS" pitchFamily="34" charset="-128"/>
              </a:rPr>
              <a:t> is </a:t>
            </a:r>
            <a:r>
              <a:rPr lang="en-US" sz="2800" b="1" dirty="0" smtClean="0">
                <a:latin typeface="Arial Unicode MS" pitchFamily="34" charset="-128"/>
                <a:ea typeface="Arial Unicode MS" pitchFamily="34" charset="-128"/>
                <a:cs typeface="Arial Unicode MS" pitchFamily="34" charset="-128"/>
              </a:rPr>
              <a:t>not recommended.</a:t>
            </a:r>
            <a:endParaRPr lang="fr-FR" sz="2800" b="1"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pic>
        <p:nvPicPr>
          <p:cNvPr id="4" name="Image 3" descr="poster3_12.jpg"/>
          <p:cNvPicPr>
            <a:picLocks noChangeAspect="1"/>
          </p:cNvPicPr>
          <p:nvPr/>
        </p:nvPicPr>
        <p:blipFill>
          <a:blip r:embed="rId3" cstate="print">
            <a:clrChange>
              <a:clrFrom>
                <a:srgbClr val="FFFFFF"/>
              </a:clrFrom>
              <a:clrTo>
                <a:srgbClr val="FFFFFF">
                  <a:alpha val="0"/>
                </a:srgbClr>
              </a:clrTo>
            </a:clrChange>
          </a:blip>
          <a:srcRect l="9603" r="8097" b="13399"/>
          <a:stretch>
            <a:fillRect/>
          </a:stretch>
        </p:blipFill>
        <p:spPr>
          <a:xfrm>
            <a:off x="251520" y="2636912"/>
            <a:ext cx="2016224" cy="1960604"/>
          </a:xfrm>
          <a:prstGeom prst="rect">
            <a:avLst/>
          </a:prstGeom>
          <a:ln>
            <a:solidFill>
              <a:schemeClr val="bg1"/>
            </a:solidFill>
          </a:ln>
        </p:spPr>
      </p:pic>
      <p:pic>
        <p:nvPicPr>
          <p:cNvPr id="5" name="Image 4" descr="poster3_13.jpg"/>
          <p:cNvPicPr>
            <a:picLocks noChangeAspect="1"/>
          </p:cNvPicPr>
          <p:nvPr/>
        </p:nvPicPr>
        <p:blipFill>
          <a:blip r:embed="rId4" cstate="print">
            <a:clrChange>
              <a:clrFrom>
                <a:srgbClr val="FFFFFF"/>
              </a:clrFrom>
              <a:clrTo>
                <a:srgbClr val="FFFFFF">
                  <a:alpha val="0"/>
                </a:srgbClr>
              </a:clrTo>
            </a:clrChange>
          </a:blip>
          <a:srcRect l="6402" t="4325" r="3965"/>
          <a:stretch>
            <a:fillRect/>
          </a:stretch>
        </p:blipFill>
        <p:spPr>
          <a:xfrm>
            <a:off x="251520" y="4725144"/>
            <a:ext cx="2016224" cy="1988840"/>
          </a:xfrm>
          <a:prstGeom prst="rect">
            <a:avLst/>
          </a:prstGeom>
          <a:ln>
            <a:solidFill>
              <a:schemeClr val="bg1"/>
            </a:solidFill>
          </a:ln>
        </p:spPr>
      </p:pic>
      <p:sp>
        <p:nvSpPr>
          <p:cNvPr id="6" name="ZoneTexte 5"/>
          <p:cNvSpPr txBox="1"/>
          <p:nvPr/>
        </p:nvSpPr>
        <p:spPr>
          <a:xfrm>
            <a:off x="0" y="0"/>
            <a:ext cx="9144000" cy="646331"/>
          </a:xfrm>
          <a:prstGeom prst="rect">
            <a:avLst/>
          </a:prstGeom>
          <a:noFill/>
        </p:spPr>
        <p:txBody>
          <a:bodyPr wrap="square" rtlCol="0">
            <a:spAutoFit/>
          </a:bodyPr>
          <a:lstStyle/>
          <a:p>
            <a:r>
              <a:rPr lang="en-US" sz="3600" b="1" dirty="0" smtClean="0">
                <a:solidFill>
                  <a:schemeClr val="bg1">
                    <a:lumMod val="65000"/>
                  </a:schemeClr>
                </a:solidFill>
                <a:latin typeface="Arial Unicode MS" pitchFamily="34" charset="-128"/>
                <a:ea typeface="Arial Unicode MS" pitchFamily="34" charset="-128"/>
                <a:cs typeface="Arial Unicode MS" pitchFamily="34" charset="-128"/>
              </a:rPr>
              <a:t>3. a. Planting fruit </a:t>
            </a:r>
            <a:r>
              <a:rPr lang="en-US" sz="3600" b="1" dirty="0" smtClean="0">
                <a:solidFill>
                  <a:schemeClr val="bg1">
                    <a:lumMod val="65000"/>
                  </a:schemeClr>
                </a:solidFill>
                <a:latin typeface="Arial Unicode MS" pitchFamily="34" charset="-128"/>
                <a:ea typeface="Arial Unicode MS" pitchFamily="34" charset="-128"/>
                <a:cs typeface="Arial Unicode MS" pitchFamily="34" charset="-128"/>
              </a:rPr>
              <a:t>trees</a:t>
            </a:r>
            <a:endParaRPr lang="fr-FR" sz="3600" b="1" dirty="0">
              <a:solidFill>
                <a:schemeClr val="bg1">
                  <a:lumMod val="65000"/>
                </a:schemeClr>
              </a:solidFill>
              <a:latin typeface="Arial Unicode MS" pitchFamily="34" charset="-128"/>
              <a:ea typeface="Arial Unicode MS" pitchFamily="34" charset="-128"/>
              <a:cs typeface="Arial Unicode MS" pitchFamily="34" charset="-128"/>
            </a:endParaRPr>
          </a:p>
        </p:txBody>
      </p:sp>
      <p:pic>
        <p:nvPicPr>
          <p:cNvPr id="7" name="Image 6" descr="poster3_11.jpg"/>
          <p:cNvPicPr>
            <a:picLocks noChangeAspect="1"/>
          </p:cNvPicPr>
          <p:nvPr/>
        </p:nvPicPr>
        <p:blipFill>
          <a:blip r:embed="rId5" cstate="print">
            <a:clrChange>
              <a:clrFrom>
                <a:srgbClr val="FEFEFE"/>
              </a:clrFrom>
              <a:clrTo>
                <a:srgbClr val="FEFEFE">
                  <a:alpha val="0"/>
                </a:srgbClr>
              </a:clrTo>
            </a:clrChange>
          </a:blip>
          <a:srcRect l="3201" t="3464" r="7166" b="9935"/>
          <a:stretch>
            <a:fillRect/>
          </a:stretch>
        </p:blipFill>
        <p:spPr>
          <a:xfrm>
            <a:off x="251520" y="730198"/>
            <a:ext cx="2016224" cy="1800200"/>
          </a:xfrm>
          <a:prstGeom prst="rect">
            <a:avLst/>
          </a:prstGeom>
          <a:ln>
            <a:solidFill>
              <a:schemeClr val="bg1"/>
            </a:solidFill>
          </a:ln>
        </p:spPr>
      </p:pic>
      <p:sp>
        <p:nvSpPr>
          <p:cNvPr id="8" name="Rectangle 7"/>
          <p:cNvSpPr/>
          <p:nvPr/>
        </p:nvSpPr>
        <p:spPr>
          <a:xfrm>
            <a:off x="2304256" y="908720"/>
            <a:ext cx="6732240" cy="1446550"/>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3.</a:t>
            </a:r>
            <a:r>
              <a:rPr lang="en-US" sz="3200" dirty="0" smtClean="0">
                <a:latin typeface="Arial Unicode MS" pitchFamily="34" charset="-128"/>
                <a:ea typeface="Arial Unicode MS" pitchFamily="34" charset="-128"/>
                <a:cs typeface="Arial Unicode MS" pitchFamily="34" charset="-128"/>
              </a:rPr>
              <a:t> U</a:t>
            </a:r>
            <a:r>
              <a:rPr lang="en-US" sz="2800" dirty="0" smtClean="0">
                <a:latin typeface="Arial Unicode MS" pitchFamily="34" charset="-128"/>
                <a:ea typeface="Arial Unicode MS" pitchFamily="34" charset="-128"/>
                <a:cs typeface="Arial Unicode MS" pitchFamily="34" charset="-128"/>
              </a:rPr>
              <a:t>se the </a:t>
            </a:r>
            <a:r>
              <a:rPr lang="en-US" sz="2800" b="1" dirty="0" smtClean="0">
                <a:latin typeface="Arial Unicode MS" pitchFamily="34" charset="-128"/>
                <a:ea typeface="Arial Unicode MS" pitchFamily="34" charset="-128"/>
                <a:cs typeface="Arial Unicode MS" pitchFamily="34" charset="-128"/>
              </a:rPr>
              <a:t>soil mix </a:t>
            </a:r>
            <a:r>
              <a:rPr lang="en-US" sz="2800" dirty="0" smtClean="0">
                <a:latin typeface="Arial Unicode MS" pitchFamily="34" charset="-128"/>
                <a:ea typeface="Arial Unicode MS" pitchFamily="34" charset="-128"/>
                <a:cs typeface="Arial Unicode MS" pitchFamily="34" charset="-128"/>
              </a:rPr>
              <a:t>you prepared to </a:t>
            </a:r>
          </a:p>
          <a:p>
            <a:r>
              <a:rPr lang="en-US" sz="2800" dirty="0" smtClean="0">
                <a:latin typeface="Arial Unicode MS" pitchFamily="34" charset="-128"/>
                <a:ea typeface="Arial Unicode MS" pitchFamily="34" charset="-128"/>
                <a:cs typeface="Arial Unicode MS" pitchFamily="34" charset="-128"/>
              </a:rPr>
              <a:t>fill the bottom of the hole. </a:t>
            </a:r>
            <a:r>
              <a:rPr lang="en-US" sz="2800" b="1" dirty="0" smtClean="0">
                <a:latin typeface="Arial Unicode MS" pitchFamily="34" charset="-128"/>
                <a:ea typeface="Arial Unicode MS" pitchFamily="34" charset="-128"/>
                <a:cs typeface="Arial Unicode MS" pitchFamily="34" charset="-128"/>
              </a:rPr>
              <a:t>Place the tree in the hole.</a:t>
            </a:r>
            <a:endParaRPr lang="fr-FR" sz="2800" dirty="0">
              <a:latin typeface="Arial Unicode MS" pitchFamily="34" charset="-128"/>
              <a:ea typeface="Arial Unicode MS" pitchFamily="34" charset="-128"/>
              <a:cs typeface="Arial Unicode MS" pitchFamily="34" charset="-128"/>
            </a:endParaRPr>
          </a:p>
        </p:txBody>
      </p:sp>
      <p:sp>
        <p:nvSpPr>
          <p:cNvPr id="9" name="Rectangle 8"/>
          <p:cNvSpPr/>
          <p:nvPr/>
        </p:nvSpPr>
        <p:spPr>
          <a:xfrm>
            <a:off x="2304256" y="2708920"/>
            <a:ext cx="6660232" cy="1877437"/>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4.</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Fill the hole </a:t>
            </a:r>
            <a:r>
              <a:rPr lang="en-US" sz="2800" dirty="0" smtClean="0">
                <a:latin typeface="Arial Unicode MS" pitchFamily="34" charset="-128"/>
                <a:ea typeface="Arial Unicode MS" pitchFamily="34" charset="-128"/>
                <a:cs typeface="Arial Unicode MS" pitchFamily="34" charset="-128"/>
              </a:rPr>
              <a:t>with the soil mix and firm the soil around the tree.</a:t>
            </a:r>
          </a:p>
          <a:p>
            <a:r>
              <a:rPr lang="en-US" sz="2800" dirty="0" smtClean="0">
                <a:latin typeface="Arial Unicode MS" pitchFamily="34" charset="-128"/>
                <a:ea typeface="Arial Unicode MS" pitchFamily="34" charset="-128"/>
                <a:cs typeface="Arial Unicode MS" pitchFamily="34" charset="-128"/>
              </a:rPr>
              <a:t>Add </a:t>
            </a:r>
            <a:r>
              <a:rPr lang="en-US" sz="2800" b="1" dirty="0" smtClean="0">
                <a:latin typeface="Arial Unicode MS" pitchFamily="34" charset="-128"/>
                <a:ea typeface="Arial Unicode MS" pitchFamily="34" charset="-128"/>
                <a:cs typeface="Arial Unicode MS" pitchFamily="34" charset="-128"/>
              </a:rPr>
              <a:t>organic mulch </a:t>
            </a:r>
            <a:r>
              <a:rPr lang="en-US" sz="2800" dirty="0" smtClean="0">
                <a:latin typeface="Arial Unicode MS" pitchFamily="34" charset="-128"/>
                <a:ea typeface="Arial Unicode MS" pitchFamily="34" charset="-128"/>
                <a:cs typeface="Arial Unicode MS" pitchFamily="34" charset="-128"/>
              </a:rPr>
              <a:t>on top of the soil-filled hole.</a:t>
            </a:r>
            <a:endParaRPr lang="fr-FR" sz="2800" dirty="0" smtClean="0">
              <a:latin typeface="Arial Unicode MS" pitchFamily="34" charset="-128"/>
              <a:ea typeface="Arial Unicode MS" pitchFamily="34" charset="-128"/>
              <a:cs typeface="Arial Unicode MS" pitchFamily="34" charset="-128"/>
            </a:endParaRPr>
          </a:p>
        </p:txBody>
      </p:sp>
      <p:sp>
        <p:nvSpPr>
          <p:cNvPr id="10" name="Rectangle 9"/>
          <p:cNvSpPr/>
          <p:nvPr/>
        </p:nvSpPr>
        <p:spPr>
          <a:xfrm>
            <a:off x="2304256" y="4869160"/>
            <a:ext cx="6062878" cy="1015663"/>
          </a:xfrm>
          <a:prstGeom prst="rect">
            <a:avLst/>
          </a:prstGeom>
        </p:spPr>
        <p:txBody>
          <a:bodyPr wrap="none">
            <a:spAutoFit/>
          </a:bodyPr>
          <a:lstStyle/>
          <a:p>
            <a:r>
              <a:rPr lang="en-US" sz="3000" dirty="0" smtClean="0">
                <a:latin typeface="Arial Unicode MS" pitchFamily="34" charset="-128"/>
                <a:ea typeface="Arial Unicode MS" pitchFamily="34" charset="-128"/>
                <a:cs typeface="Arial Unicode MS" pitchFamily="34" charset="-128"/>
              </a:rPr>
              <a:t>5.</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Cut</a:t>
            </a:r>
            <a:r>
              <a:rPr lang="en-US" sz="2800" dirty="0" smtClean="0">
                <a:latin typeface="Arial Unicode MS" pitchFamily="34" charset="-128"/>
                <a:ea typeface="Arial Unicode MS" pitchFamily="34" charset="-128"/>
                <a:cs typeface="Arial Unicode MS" pitchFamily="34" charset="-128"/>
              </a:rPr>
              <a:t> the young tree to about </a:t>
            </a:r>
            <a:r>
              <a:rPr lang="en-US" sz="2800" b="1" dirty="0" smtClean="0">
                <a:latin typeface="Arial Unicode MS" pitchFamily="34" charset="-128"/>
                <a:ea typeface="Arial Unicode MS" pitchFamily="34" charset="-128"/>
                <a:cs typeface="Arial Unicode MS" pitchFamily="34" charset="-128"/>
              </a:rPr>
              <a:t>60cm.</a:t>
            </a:r>
          </a:p>
          <a:p>
            <a:r>
              <a:rPr lang="en-US" sz="2800" dirty="0" smtClean="0">
                <a:latin typeface="Arial Unicode MS" pitchFamily="34" charset="-128"/>
                <a:ea typeface="Arial Unicode MS" pitchFamily="34" charset="-128"/>
                <a:cs typeface="Arial Unicode MS" pitchFamily="34" charset="-128"/>
              </a:rPr>
              <a:t>Remove all the side branches. </a:t>
            </a:r>
            <a:endParaRPr lang="fr-FR" sz="28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pic>
        <p:nvPicPr>
          <p:cNvPr id="4" name="Image 3" descr="poster3_14.jpg"/>
          <p:cNvPicPr>
            <a:picLocks noChangeAspect="1"/>
          </p:cNvPicPr>
          <p:nvPr/>
        </p:nvPicPr>
        <p:blipFill>
          <a:blip r:embed="rId3" cstate="print">
            <a:clrChange>
              <a:clrFrom>
                <a:srgbClr val="FFFFFF"/>
              </a:clrFrom>
              <a:clrTo>
                <a:srgbClr val="FFFFFF">
                  <a:alpha val="0"/>
                </a:srgbClr>
              </a:clrTo>
            </a:clrChange>
          </a:blip>
          <a:srcRect l="6402" r="7166" b="6471"/>
          <a:stretch>
            <a:fillRect/>
          </a:stretch>
        </p:blipFill>
        <p:spPr>
          <a:xfrm>
            <a:off x="107505" y="836712"/>
            <a:ext cx="1944216" cy="1944216"/>
          </a:xfrm>
          <a:prstGeom prst="rect">
            <a:avLst/>
          </a:prstGeom>
          <a:ln>
            <a:solidFill>
              <a:schemeClr val="bg1"/>
            </a:solidFill>
          </a:ln>
        </p:spPr>
      </p:pic>
      <p:pic>
        <p:nvPicPr>
          <p:cNvPr id="5" name="Image 4" descr="poster3_15.jpg"/>
          <p:cNvPicPr>
            <a:picLocks noChangeAspect="1"/>
          </p:cNvPicPr>
          <p:nvPr/>
        </p:nvPicPr>
        <p:blipFill>
          <a:blip r:embed="rId4" cstate="print">
            <a:clrChange>
              <a:clrFrom>
                <a:srgbClr val="FFFFFF"/>
              </a:clrFrom>
              <a:clrTo>
                <a:srgbClr val="FFFFFF">
                  <a:alpha val="0"/>
                </a:srgbClr>
              </a:clrTo>
            </a:clrChange>
          </a:blip>
          <a:srcRect l="3201" t="10392" r="7166" b="6471"/>
          <a:stretch>
            <a:fillRect/>
          </a:stretch>
        </p:blipFill>
        <p:spPr>
          <a:xfrm>
            <a:off x="107505" y="3096175"/>
            <a:ext cx="1944216" cy="1666471"/>
          </a:xfrm>
          <a:prstGeom prst="rect">
            <a:avLst/>
          </a:prstGeom>
          <a:ln>
            <a:solidFill>
              <a:schemeClr val="bg1"/>
            </a:solidFill>
          </a:ln>
        </p:spPr>
      </p:pic>
      <p:sp>
        <p:nvSpPr>
          <p:cNvPr id="6" name="Rectangle 5"/>
          <p:cNvSpPr/>
          <p:nvPr/>
        </p:nvSpPr>
        <p:spPr>
          <a:xfrm>
            <a:off x="2051720" y="5073962"/>
            <a:ext cx="7092280" cy="1415772"/>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8. </a:t>
            </a:r>
            <a:r>
              <a:rPr lang="en-US" sz="2800" b="1" dirty="0" smtClean="0">
                <a:latin typeface="Arial Unicode MS" pitchFamily="34" charset="-128"/>
                <a:ea typeface="Arial Unicode MS" pitchFamily="34" charset="-128"/>
                <a:cs typeface="Arial Unicode MS" pitchFamily="34" charset="-128"/>
              </a:rPr>
              <a:t>Spacing:</a:t>
            </a:r>
            <a:r>
              <a:rPr lang="en-US" sz="2800" dirty="0" smtClean="0">
                <a:latin typeface="Arial Unicode MS" pitchFamily="34" charset="-128"/>
                <a:ea typeface="Arial Unicode MS" pitchFamily="34" charset="-128"/>
                <a:cs typeface="Arial Unicode MS" pitchFamily="34" charset="-128"/>
              </a:rPr>
              <a:t> fruit trees should be planted 3m apart to ensure enough nutrients and light for good fruit development.</a:t>
            </a:r>
            <a:endParaRPr lang="fr-FR" sz="2800" dirty="0">
              <a:latin typeface="Arial Unicode MS" pitchFamily="34" charset="-128"/>
              <a:ea typeface="Arial Unicode MS" pitchFamily="34" charset="-128"/>
              <a:cs typeface="Arial Unicode MS" pitchFamily="34" charset="-128"/>
            </a:endParaRPr>
          </a:p>
        </p:txBody>
      </p:sp>
      <p:sp>
        <p:nvSpPr>
          <p:cNvPr id="7" name="ZoneTexte 6"/>
          <p:cNvSpPr txBox="1"/>
          <p:nvPr/>
        </p:nvSpPr>
        <p:spPr>
          <a:xfrm>
            <a:off x="0" y="0"/>
            <a:ext cx="9144000" cy="646331"/>
          </a:xfrm>
          <a:prstGeom prst="rect">
            <a:avLst/>
          </a:prstGeom>
          <a:noFill/>
        </p:spPr>
        <p:txBody>
          <a:bodyPr wrap="square" rtlCol="0">
            <a:spAutoFit/>
          </a:bodyPr>
          <a:lstStyle/>
          <a:p>
            <a:r>
              <a:rPr lang="en-US" sz="3600" b="1" dirty="0" smtClean="0">
                <a:solidFill>
                  <a:schemeClr val="bg1">
                    <a:lumMod val="65000"/>
                  </a:schemeClr>
                </a:solidFill>
                <a:latin typeface="Arial Unicode MS" pitchFamily="34" charset="-128"/>
                <a:ea typeface="Arial Unicode MS" pitchFamily="34" charset="-128"/>
                <a:cs typeface="Arial Unicode MS" pitchFamily="34" charset="-128"/>
              </a:rPr>
              <a:t>3. a. Planting fruit trees </a:t>
            </a:r>
            <a:endParaRPr lang="fr-FR" sz="3600" b="1" dirty="0">
              <a:solidFill>
                <a:schemeClr val="bg1">
                  <a:lumMod val="65000"/>
                </a:schemeClr>
              </a:solidFill>
              <a:latin typeface="Arial Unicode MS" pitchFamily="34" charset="-128"/>
              <a:ea typeface="Arial Unicode MS" pitchFamily="34" charset="-128"/>
              <a:cs typeface="Arial Unicode MS" pitchFamily="34" charset="-128"/>
            </a:endParaRPr>
          </a:p>
        </p:txBody>
      </p:sp>
      <p:pic>
        <p:nvPicPr>
          <p:cNvPr id="8" name="Image 7" descr="poster3_16.jpg"/>
          <p:cNvPicPr>
            <a:picLocks noChangeAspect="1"/>
          </p:cNvPicPr>
          <p:nvPr/>
        </p:nvPicPr>
        <p:blipFill>
          <a:blip r:embed="rId5" cstate="print">
            <a:clrChange>
              <a:clrFrom>
                <a:srgbClr val="FFFFFF"/>
              </a:clrFrom>
              <a:clrTo>
                <a:srgbClr val="FFFFFF">
                  <a:alpha val="0"/>
                </a:srgbClr>
              </a:clrTo>
            </a:clrChange>
          </a:blip>
          <a:srcRect t="13856" r="3965" b="6471"/>
          <a:stretch>
            <a:fillRect/>
          </a:stretch>
        </p:blipFill>
        <p:spPr>
          <a:xfrm>
            <a:off x="109836" y="5038353"/>
            <a:ext cx="1939554" cy="1486991"/>
          </a:xfrm>
          <a:prstGeom prst="rect">
            <a:avLst/>
          </a:prstGeom>
          <a:ln>
            <a:solidFill>
              <a:schemeClr val="bg1"/>
            </a:solidFill>
          </a:ln>
        </p:spPr>
      </p:pic>
      <p:sp>
        <p:nvSpPr>
          <p:cNvPr id="9" name="Rectangle 8"/>
          <p:cNvSpPr/>
          <p:nvPr/>
        </p:nvSpPr>
        <p:spPr>
          <a:xfrm>
            <a:off x="2051720" y="1100934"/>
            <a:ext cx="7092280" cy="1415772"/>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6. </a:t>
            </a:r>
            <a:r>
              <a:rPr lang="en-US" sz="2800" b="1" dirty="0" smtClean="0">
                <a:latin typeface="Arial Unicode MS" pitchFamily="34" charset="-128"/>
                <a:ea typeface="Arial Unicode MS" pitchFamily="34" charset="-128"/>
                <a:cs typeface="Arial Unicode MS" pitchFamily="34" charset="-128"/>
              </a:rPr>
              <a:t>Make a watering basin </a:t>
            </a:r>
            <a:r>
              <a:rPr lang="en-US" sz="2800" dirty="0" smtClean="0">
                <a:latin typeface="Arial Unicode MS" pitchFamily="34" charset="-128"/>
                <a:ea typeface="Arial Unicode MS" pitchFamily="34" charset="-128"/>
                <a:cs typeface="Arial Unicode MS" pitchFamily="34" charset="-128"/>
              </a:rPr>
              <a:t>about 1m in diameter. </a:t>
            </a:r>
            <a:r>
              <a:rPr lang="en-US" sz="2800" b="1" dirty="0" smtClean="0">
                <a:latin typeface="Arial Unicode MS" pitchFamily="34" charset="-128"/>
                <a:ea typeface="Arial Unicode MS" pitchFamily="34" charset="-128"/>
                <a:cs typeface="Arial Unicode MS" pitchFamily="34" charset="-128"/>
              </a:rPr>
              <a:t>Water tree </a:t>
            </a:r>
            <a:r>
              <a:rPr lang="en-US" sz="2800" dirty="0" smtClean="0">
                <a:latin typeface="Arial Unicode MS" pitchFamily="34" charset="-128"/>
                <a:ea typeface="Arial Unicode MS" pitchFamily="34" charset="-128"/>
                <a:cs typeface="Arial Unicode MS" pitchFamily="34" charset="-128"/>
              </a:rPr>
              <a:t>with about 2 x 20 litre bucket. </a:t>
            </a:r>
          </a:p>
        </p:txBody>
      </p:sp>
      <p:sp>
        <p:nvSpPr>
          <p:cNvPr id="10" name="Rectangle 9"/>
          <p:cNvSpPr/>
          <p:nvPr/>
        </p:nvSpPr>
        <p:spPr>
          <a:xfrm>
            <a:off x="2051720" y="3204271"/>
            <a:ext cx="7092280" cy="1415772"/>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7. </a:t>
            </a:r>
            <a:r>
              <a:rPr lang="en-US" sz="2800" b="1" dirty="0" smtClean="0">
                <a:latin typeface="Arial Unicode MS" pitchFamily="34" charset="-128"/>
                <a:ea typeface="Arial Unicode MS" pitchFamily="34" charset="-128"/>
                <a:cs typeface="Arial Unicode MS" pitchFamily="34" charset="-128"/>
              </a:rPr>
              <a:t>Re-check planting depth</a:t>
            </a:r>
            <a:r>
              <a:rPr lang="en-US" sz="2800" dirty="0" smtClean="0">
                <a:latin typeface="Arial Unicode MS" pitchFamily="34" charset="-128"/>
                <a:ea typeface="Arial Unicode MS" pitchFamily="34" charset="-128"/>
                <a:cs typeface="Arial Unicode MS" pitchFamily="34" charset="-128"/>
              </a:rPr>
              <a:t>. If trees have settled too deep, </a:t>
            </a:r>
            <a:r>
              <a:rPr lang="en-US" sz="2800" b="1" dirty="0" smtClean="0">
                <a:latin typeface="Arial Unicode MS" pitchFamily="34" charset="-128"/>
                <a:ea typeface="Arial Unicode MS" pitchFamily="34" charset="-128"/>
                <a:cs typeface="Arial Unicode MS" pitchFamily="34" charset="-128"/>
              </a:rPr>
              <a:t>gently lift them </a:t>
            </a:r>
            <a:r>
              <a:rPr lang="en-US" sz="2800" dirty="0" smtClean="0">
                <a:latin typeface="Arial Unicode MS" pitchFamily="34" charset="-128"/>
                <a:ea typeface="Arial Unicode MS" pitchFamily="34" charset="-128"/>
                <a:cs typeface="Arial Unicode MS" pitchFamily="34" charset="-128"/>
              </a:rPr>
              <a:t>by lower trunk until they are raised to proper height.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rmAutofit fontScale="90000"/>
          </a:bodyPr>
          <a:lstStyle/>
          <a:p>
            <a:pPr algn="l"/>
            <a:r>
              <a:rPr lang="en-US" b="1" dirty="0" smtClean="0">
                <a:solidFill>
                  <a:schemeClr val="bg2">
                    <a:lumMod val="25000"/>
                  </a:schemeClr>
                </a:solidFill>
                <a:latin typeface="Arial Unicode MS" pitchFamily="34" charset="-128"/>
                <a:ea typeface="Arial Unicode MS" pitchFamily="34" charset="-128"/>
                <a:cs typeface="Arial Unicode MS" pitchFamily="34" charset="-128"/>
              </a:rPr>
              <a:t>3. b. Watering and feeding fruit trees</a:t>
            </a:r>
            <a:endParaRPr lang="fr-FR" b="1" dirty="0">
              <a:solidFill>
                <a:schemeClr val="bg2">
                  <a:lumMod val="25000"/>
                </a:schemeClr>
              </a:solidFill>
              <a:latin typeface="Arial Unicode MS" pitchFamily="34" charset="-128"/>
              <a:ea typeface="Arial Unicode MS" pitchFamily="34" charset="-128"/>
              <a:cs typeface="Arial Unicode MS" pitchFamily="34" charset="-128"/>
            </a:endParaRPr>
          </a:p>
        </p:txBody>
      </p:sp>
      <p:pic>
        <p:nvPicPr>
          <p:cNvPr id="12" name="Image 11" descr="poster3_17.jpg"/>
          <p:cNvPicPr>
            <a:picLocks noChangeAspect="1"/>
          </p:cNvPicPr>
          <p:nvPr/>
        </p:nvPicPr>
        <p:blipFill>
          <a:blip r:embed="rId3" cstate="print">
            <a:clrChange>
              <a:clrFrom>
                <a:srgbClr val="FFFFFF"/>
              </a:clrFrom>
              <a:clrTo>
                <a:srgbClr val="FFFFFF">
                  <a:alpha val="0"/>
                </a:srgbClr>
              </a:clrTo>
            </a:clrChange>
          </a:blip>
          <a:srcRect l="3337" t="8304" b="8657"/>
          <a:stretch>
            <a:fillRect/>
          </a:stretch>
        </p:blipFill>
        <p:spPr>
          <a:xfrm>
            <a:off x="72008" y="980728"/>
            <a:ext cx="2085976" cy="1440160"/>
          </a:xfrm>
          <a:prstGeom prst="rect">
            <a:avLst/>
          </a:prstGeom>
          <a:ln>
            <a:solidFill>
              <a:schemeClr val="bg1"/>
            </a:solidFill>
          </a:ln>
        </p:spPr>
      </p:pic>
      <p:pic>
        <p:nvPicPr>
          <p:cNvPr id="18" name="Image 17" descr="poster3_18.jpg"/>
          <p:cNvPicPr>
            <a:picLocks noChangeAspect="1"/>
          </p:cNvPicPr>
          <p:nvPr/>
        </p:nvPicPr>
        <p:blipFill>
          <a:blip r:embed="rId4" cstate="print">
            <a:clrChange>
              <a:clrFrom>
                <a:srgbClr val="FFFFFF"/>
              </a:clrFrom>
              <a:clrTo>
                <a:srgbClr val="FFFFFF">
                  <a:alpha val="0"/>
                </a:srgbClr>
              </a:clrTo>
            </a:clrChange>
          </a:blip>
          <a:srcRect l="3337" t="8304" b="8657"/>
          <a:stretch>
            <a:fillRect/>
          </a:stretch>
        </p:blipFill>
        <p:spPr>
          <a:xfrm>
            <a:off x="72008" y="2546975"/>
            <a:ext cx="2085976" cy="1440160"/>
          </a:xfrm>
          <a:prstGeom prst="rect">
            <a:avLst/>
          </a:prstGeom>
          <a:ln>
            <a:solidFill>
              <a:schemeClr val="bg1"/>
            </a:solidFill>
          </a:ln>
        </p:spPr>
      </p:pic>
      <p:pic>
        <p:nvPicPr>
          <p:cNvPr id="19" name="Image 18" descr="poster3_19.jpg"/>
          <p:cNvPicPr>
            <a:picLocks noChangeAspect="1"/>
          </p:cNvPicPr>
          <p:nvPr/>
        </p:nvPicPr>
        <p:blipFill>
          <a:blip r:embed="rId5" cstate="print">
            <a:clrChange>
              <a:clrFrom>
                <a:srgbClr val="FFFFFF"/>
              </a:clrFrom>
              <a:clrTo>
                <a:srgbClr val="FFFFFF">
                  <a:alpha val="0"/>
                </a:srgbClr>
              </a:clrTo>
            </a:clrChange>
          </a:blip>
          <a:srcRect l="5153" t="3389" b="8484"/>
          <a:stretch>
            <a:fillRect/>
          </a:stretch>
        </p:blipFill>
        <p:spPr>
          <a:xfrm>
            <a:off x="72008" y="4861177"/>
            <a:ext cx="2483768" cy="1754104"/>
          </a:xfrm>
          <a:prstGeom prst="rect">
            <a:avLst/>
          </a:prstGeom>
          <a:ln>
            <a:solidFill>
              <a:schemeClr val="bg1"/>
            </a:solidFill>
          </a:ln>
        </p:spPr>
      </p:pic>
      <p:sp>
        <p:nvSpPr>
          <p:cNvPr id="7" name="Rectangle 6"/>
          <p:cNvSpPr/>
          <p:nvPr/>
        </p:nvSpPr>
        <p:spPr>
          <a:xfrm>
            <a:off x="2123728" y="980728"/>
            <a:ext cx="7020272" cy="1384995"/>
          </a:xfrm>
          <a:prstGeom prst="rect">
            <a:avLst/>
          </a:prstGeom>
        </p:spPr>
        <p:txBody>
          <a:bodyPr wrap="square">
            <a:spAutoFit/>
          </a:bodyPr>
          <a:lstStyle/>
          <a:p>
            <a:r>
              <a:rPr lang="en-US" sz="2800" b="1" dirty="0" smtClean="0">
                <a:latin typeface="Arial Unicode MS" pitchFamily="34" charset="-128"/>
                <a:ea typeface="Arial Unicode MS" pitchFamily="34" charset="-128"/>
                <a:cs typeface="Arial Unicode MS" pitchFamily="34" charset="-128"/>
              </a:rPr>
              <a:t>Young trees: </a:t>
            </a:r>
            <a:r>
              <a:rPr lang="en-US" sz="2800" dirty="0" smtClean="0">
                <a:latin typeface="Arial Unicode MS" pitchFamily="34" charset="-128"/>
                <a:ea typeface="Arial Unicode MS" pitchFamily="34" charset="-128"/>
                <a:cs typeface="Arial Unicode MS" pitchFamily="34" charset="-128"/>
              </a:rPr>
              <a:t>2x20 L buckets of water every 2-3 weeks. You can add </a:t>
            </a:r>
            <a:r>
              <a:rPr lang="en-US" sz="2800" b="1" dirty="0" smtClean="0">
                <a:latin typeface="Arial Unicode MS" pitchFamily="34" charset="-128"/>
                <a:ea typeface="Arial Unicode MS" pitchFamily="34" charset="-128"/>
                <a:cs typeface="Arial Unicode MS" pitchFamily="34" charset="-128"/>
              </a:rPr>
              <a:t>organic fertiliser</a:t>
            </a:r>
            <a:r>
              <a:rPr lang="en-US" sz="2800" dirty="0" smtClean="0">
                <a:latin typeface="Arial Unicode MS" pitchFamily="34" charset="-128"/>
                <a:ea typeface="Arial Unicode MS" pitchFamily="34" charset="-128"/>
                <a:cs typeface="Arial Unicode MS" pitchFamily="34" charset="-128"/>
              </a:rPr>
              <a:t> throughout the </a:t>
            </a:r>
            <a:r>
              <a:rPr lang="en-US" sz="2800" b="1" dirty="0" smtClean="0">
                <a:latin typeface="Arial Unicode MS" pitchFamily="34" charset="-128"/>
                <a:ea typeface="Arial Unicode MS" pitchFamily="34" charset="-128"/>
                <a:cs typeface="Arial Unicode MS" pitchFamily="34" charset="-128"/>
              </a:rPr>
              <a:t>growing season</a:t>
            </a:r>
            <a:r>
              <a:rPr lang="en-US" sz="2800" dirty="0" smtClean="0">
                <a:latin typeface="Arial Unicode MS" pitchFamily="34" charset="-128"/>
                <a:ea typeface="Arial Unicode MS" pitchFamily="34" charset="-128"/>
                <a:cs typeface="Arial Unicode MS" pitchFamily="34" charset="-128"/>
              </a:rPr>
              <a:t>.</a:t>
            </a:r>
            <a:endParaRPr lang="fr-FR" sz="2800" dirty="0">
              <a:latin typeface="Arial Unicode MS" pitchFamily="34" charset="-128"/>
              <a:ea typeface="Arial Unicode MS" pitchFamily="34" charset="-128"/>
              <a:cs typeface="Arial Unicode MS" pitchFamily="34" charset="-128"/>
            </a:endParaRPr>
          </a:p>
        </p:txBody>
      </p:sp>
      <p:sp>
        <p:nvSpPr>
          <p:cNvPr id="8" name="Rectangle 7"/>
          <p:cNvSpPr/>
          <p:nvPr/>
        </p:nvSpPr>
        <p:spPr>
          <a:xfrm>
            <a:off x="2159586" y="2620069"/>
            <a:ext cx="7020272" cy="1384995"/>
          </a:xfrm>
          <a:prstGeom prst="rect">
            <a:avLst/>
          </a:prstGeom>
        </p:spPr>
        <p:txBody>
          <a:bodyPr wrap="square">
            <a:spAutoFit/>
          </a:bodyPr>
          <a:lstStyle/>
          <a:p>
            <a:r>
              <a:rPr lang="en-US" sz="2800" b="1" dirty="0" smtClean="0">
                <a:latin typeface="Arial Unicode MS" pitchFamily="34" charset="-128"/>
                <a:ea typeface="Arial Unicode MS" pitchFamily="34" charset="-128"/>
                <a:cs typeface="Arial Unicode MS" pitchFamily="34" charset="-128"/>
              </a:rPr>
              <a:t>Fruit bearing trees:</a:t>
            </a:r>
            <a:r>
              <a:rPr lang="en-US" sz="2800" dirty="0" smtClean="0">
                <a:latin typeface="Arial Unicode MS" pitchFamily="34" charset="-128"/>
                <a:ea typeface="Arial Unicode MS" pitchFamily="34" charset="-128"/>
                <a:cs typeface="Arial Unicode MS" pitchFamily="34" charset="-128"/>
              </a:rPr>
              <a:t> Add 3x20 L buckets every 2 weeks (especially during </a:t>
            </a:r>
            <a:r>
              <a:rPr lang="en-US" sz="2800" b="1" dirty="0" smtClean="0">
                <a:latin typeface="Arial Unicode MS" pitchFamily="34" charset="-128"/>
                <a:ea typeface="Arial Unicode MS" pitchFamily="34" charset="-128"/>
                <a:cs typeface="Arial Unicode MS" pitchFamily="34" charset="-128"/>
              </a:rPr>
              <a:t>blossoming and fruit maturation</a:t>
            </a:r>
            <a:r>
              <a:rPr lang="en-US" sz="2800" dirty="0" smtClean="0">
                <a:latin typeface="Arial Unicode MS" pitchFamily="34" charset="-128"/>
                <a:ea typeface="Arial Unicode MS" pitchFamily="34" charset="-128"/>
                <a:cs typeface="Arial Unicode MS" pitchFamily="34" charset="-128"/>
              </a:rPr>
              <a:t>). You can</a:t>
            </a:r>
            <a:endParaRPr lang="fr-FR" sz="2800" dirty="0">
              <a:latin typeface="Arial Unicode MS" pitchFamily="34" charset="-128"/>
              <a:ea typeface="Arial Unicode MS" pitchFamily="34" charset="-128"/>
              <a:cs typeface="Arial Unicode MS" pitchFamily="34" charset="-128"/>
            </a:endParaRPr>
          </a:p>
        </p:txBody>
      </p:sp>
      <p:sp>
        <p:nvSpPr>
          <p:cNvPr id="9" name="Rectangle 8"/>
          <p:cNvSpPr/>
          <p:nvPr/>
        </p:nvSpPr>
        <p:spPr>
          <a:xfrm>
            <a:off x="2555776" y="4611231"/>
            <a:ext cx="6588224" cy="2246769"/>
          </a:xfrm>
          <a:prstGeom prst="rect">
            <a:avLst/>
          </a:prstGeom>
        </p:spPr>
        <p:txBody>
          <a:bodyPr wrap="square">
            <a:spAutoFit/>
          </a:bodyPr>
          <a:lstStyle/>
          <a:p>
            <a:r>
              <a:rPr lang="en-US" sz="2800" b="1" dirty="0" smtClean="0">
                <a:latin typeface="Arial Unicode MS" pitchFamily="34" charset="-128"/>
                <a:ea typeface="Arial Unicode MS" pitchFamily="34" charset="-128"/>
                <a:cs typeface="Arial Unicode MS" pitchFamily="34" charset="-128"/>
              </a:rPr>
              <a:t>Drip irrigation</a:t>
            </a:r>
            <a:r>
              <a:rPr lang="en-US" sz="2800" dirty="0" smtClean="0">
                <a:latin typeface="Arial Unicode MS" pitchFamily="34" charset="-128"/>
                <a:ea typeface="Arial Unicode MS" pitchFamily="34" charset="-128"/>
                <a:cs typeface="Arial Unicode MS" pitchFamily="34" charset="-128"/>
              </a:rPr>
              <a:t>: make 4 tiny holes at bottom of empty containers; partially bury the empty container into ground next to tree roots. Fill the containers with water once a week or as needed.</a:t>
            </a:r>
            <a:endParaRPr lang="fr-FR" sz="2800" dirty="0">
              <a:latin typeface="Arial Unicode MS" pitchFamily="34" charset="-128"/>
              <a:ea typeface="Arial Unicode MS" pitchFamily="34" charset="-128"/>
              <a:cs typeface="Arial Unicode MS" pitchFamily="34" charset="-128"/>
            </a:endParaRPr>
          </a:p>
        </p:txBody>
      </p:sp>
      <p:sp>
        <p:nvSpPr>
          <p:cNvPr id="10" name="Rectangle 9"/>
          <p:cNvSpPr/>
          <p:nvPr/>
        </p:nvSpPr>
        <p:spPr>
          <a:xfrm>
            <a:off x="53787" y="3913892"/>
            <a:ext cx="9144000" cy="523220"/>
          </a:xfrm>
          <a:prstGeom prst="rect">
            <a:avLst/>
          </a:prstGeom>
        </p:spPr>
        <p:txBody>
          <a:bodyPr wrap="square">
            <a:spAutoFit/>
          </a:bodyPr>
          <a:lstStyle/>
          <a:p>
            <a:r>
              <a:rPr lang="en-US" sz="2800" dirty="0" smtClean="0">
                <a:latin typeface="Arial Unicode MS" pitchFamily="34" charset="-128"/>
                <a:ea typeface="Arial Unicode MS" pitchFamily="34" charset="-128"/>
                <a:cs typeface="Arial Unicode MS" pitchFamily="34" charset="-128"/>
              </a:rPr>
              <a:t>add </a:t>
            </a:r>
            <a:r>
              <a:rPr lang="en-US" sz="2800" b="1" dirty="0" smtClean="0">
                <a:latin typeface="Arial Unicode MS" pitchFamily="34" charset="-128"/>
                <a:ea typeface="Arial Unicode MS" pitchFamily="34" charset="-128"/>
                <a:cs typeface="Arial Unicode MS" pitchFamily="34" charset="-128"/>
              </a:rPr>
              <a:t>fertiliser</a:t>
            </a:r>
            <a:r>
              <a:rPr lang="en-US" sz="2800" dirty="0" smtClean="0">
                <a:latin typeface="Arial Unicode MS" pitchFamily="34" charset="-128"/>
                <a:ea typeface="Arial Unicode MS" pitchFamily="34" charset="-128"/>
                <a:cs typeface="Arial Unicode MS" pitchFamily="34" charset="-128"/>
              </a:rPr>
              <a:t> only during </a:t>
            </a:r>
            <a:r>
              <a:rPr lang="en-US" sz="2800" b="1" dirty="0" smtClean="0">
                <a:latin typeface="Arial Unicode MS" pitchFamily="34" charset="-128"/>
                <a:ea typeface="Arial Unicode MS" pitchFamily="34" charset="-128"/>
                <a:cs typeface="Arial Unicode MS" pitchFamily="34" charset="-128"/>
              </a:rPr>
              <a:t>spring and after fruit harvest</a:t>
            </a:r>
            <a:r>
              <a:rPr lang="en-US" sz="2800" dirty="0" smtClean="0">
                <a:latin typeface="Arial Unicode MS" pitchFamily="34" charset="-128"/>
                <a:ea typeface="Arial Unicode MS" pitchFamily="34" charset="-128"/>
                <a:cs typeface="Arial Unicode MS" pitchFamily="34" charset="-128"/>
              </a:rPr>
              <a:t>.</a:t>
            </a:r>
            <a:endParaRPr lang="fr-F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pic>
        <p:nvPicPr>
          <p:cNvPr id="11" name="Image 10" descr="poster3_22.jpg"/>
          <p:cNvPicPr>
            <a:picLocks noChangeAspect="1"/>
          </p:cNvPicPr>
          <p:nvPr/>
        </p:nvPicPr>
        <p:blipFill>
          <a:blip r:embed="rId3" cstate="print">
            <a:clrChange>
              <a:clrFrom>
                <a:srgbClr val="FFFFFF"/>
              </a:clrFrom>
              <a:clrTo>
                <a:srgbClr val="FFFFFF">
                  <a:alpha val="0"/>
                </a:srgbClr>
              </a:clrTo>
            </a:clrChange>
          </a:blip>
          <a:srcRect l="14815" t="4737" r="7407" b="2885"/>
          <a:stretch>
            <a:fillRect/>
          </a:stretch>
        </p:blipFill>
        <p:spPr>
          <a:xfrm>
            <a:off x="234267" y="1604112"/>
            <a:ext cx="1800200" cy="3343229"/>
          </a:xfrm>
          <a:prstGeom prst="rect">
            <a:avLst/>
          </a:prstGeom>
          <a:ln>
            <a:solidFill>
              <a:schemeClr val="bg1"/>
            </a:solidFill>
          </a:ln>
        </p:spPr>
      </p:pic>
      <p:pic>
        <p:nvPicPr>
          <p:cNvPr id="12" name="Image 11" descr="poster3_23.jpg"/>
          <p:cNvPicPr>
            <a:picLocks noChangeAspect="1"/>
          </p:cNvPicPr>
          <p:nvPr/>
        </p:nvPicPr>
        <p:blipFill>
          <a:blip r:embed="rId4" cstate="print">
            <a:clrChange>
              <a:clrFrom>
                <a:srgbClr val="FFFFFF"/>
              </a:clrFrom>
              <a:clrTo>
                <a:srgbClr val="FFFFFF">
                  <a:alpha val="0"/>
                </a:srgbClr>
              </a:clrTo>
            </a:clrChange>
          </a:blip>
          <a:srcRect l="2632" t="4733" r="5238" b="5345"/>
          <a:stretch>
            <a:fillRect/>
          </a:stretch>
        </p:blipFill>
        <p:spPr>
          <a:xfrm>
            <a:off x="3059832" y="1594854"/>
            <a:ext cx="3096344" cy="3361745"/>
          </a:xfrm>
          <a:prstGeom prst="rect">
            <a:avLst/>
          </a:prstGeom>
          <a:ln>
            <a:solidFill>
              <a:schemeClr val="bg1"/>
            </a:solidFill>
          </a:ln>
        </p:spPr>
      </p:pic>
      <p:grpSp>
        <p:nvGrpSpPr>
          <p:cNvPr id="14" name="Groupe 13"/>
          <p:cNvGrpSpPr/>
          <p:nvPr/>
        </p:nvGrpSpPr>
        <p:grpSpPr>
          <a:xfrm>
            <a:off x="0" y="0"/>
            <a:ext cx="9144000" cy="980728"/>
            <a:chOff x="0" y="0"/>
            <a:chExt cx="9144000" cy="980728"/>
          </a:xfrm>
        </p:grpSpPr>
        <p:pic>
          <p:nvPicPr>
            <p:cNvPr id="10" name="Image 9" descr="poster3_2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936704" y="44992"/>
              <a:ext cx="1371600" cy="935736"/>
            </a:xfrm>
            <a:prstGeom prst="rect">
              <a:avLst/>
            </a:prstGeom>
            <a:ln>
              <a:noFill/>
            </a:ln>
          </p:spPr>
        </p:pic>
        <p:sp>
          <p:nvSpPr>
            <p:cNvPr id="7" name="Titre 1"/>
            <p:cNvSpPr txBox="1">
              <a:spLocks/>
            </p:cNvSpPr>
            <p:nvPr/>
          </p:nvSpPr>
          <p:spPr>
            <a:xfrm>
              <a:off x="0" y="0"/>
              <a:ext cx="9144000" cy="92211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2">
                      <a:lumMod val="25000"/>
                    </a:schemeClr>
                  </a:solidFill>
                  <a:effectLst/>
                  <a:uLnTx/>
                  <a:uFillTx/>
                  <a:latin typeface="Arial Unicode MS" pitchFamily="34" charset="-128"/>
                  <a:ea typeface="Arial Unicode MS" pitchFamily="34" charset="-128"/>
                  <a:cs typeface="Arial Unicode MS" pitchFamily="34" charset="-128"/>
                </a:rPr>
                <a:t>3. c. Pruning fruit </a:t>
              </a:r>
              <a:r>
                <a:rPr kumimoji="0" lang="en-US" sz="4000" b="1" i="0" u="none" strike="noStrike" kern="1200" cap="none" spc="0" normalizeH="0" baseline="0" noProof="0" dirty="0" smtClean="0">
                  <a:ln>
                    <a:noFill/>
                  </a:ln>
                  <a:solidFill>
                    <a:schemeClr val="bg2">
                      <a:lumMod val="25000"/>
                    </a:schemeClr>
                  </a:solidFill>
                  <a:effectLst/>
                  <a:uLnTx/>
                  <a:uFillTx/>
                  <a:latin typeface="Arial Unicode MS" pitchFamily="34" charset="-128"/>
                  <a:ea typeface="Arial Unicode MS" pitchFamily="34" charset="-128"/>
                  <a:cs typeface="Arial Unicode MS" pitchFamily="34" charset="-128"/>
                </a:rPr>
                <a:t>trees</a:t>
              </a:r>
              <a:endParaRPr kumimoji="0" lang="fr-FR" sz="4000" b="1" i="0" u="none" strike="noStrike" kern="1200" cap="none" spc="0" normalizeH="0" baseline="0" noProof="0" dirty="0">
                <a:ln>
                  <a:noFill/>
                </a:ln>
                <a:solidFill>
                  <a:schemeClr val="bg2">
                    <a:lumMod val="25000"/>
                  </a:schemeClr>
                </a:solidFill>
                <a:effectLst/>
                <a:uLnTx/>
                <a:uFillTx/>
                <a:latin typeface="Arial Unicode MS" pitchFamily="34" charset="-128"/>
                <a:ea typeface="Arial Unicode MS" pitchFamily="34" charset="-128"/>
                <a:cs typeface="Arial Unicode MS" pitchFamily="34" charset="-128"/>
              </a:endParaRPr>
            </a:p>
          </p:txBody>
        </p:sp>
      </p:grpSp>
      <p:sp>
        <p:nvSpPr>
          <p:cNvPr id="8" name="Rectangle 7"/>
          <p:cNvSpPr/>
          <p:nvPr/>
        </p:nvSpPr>
        <p:spPr>
          <a:xfrm>
            <a:off x="0" y="908720"/>
            <a:ext cx="6203942" cy="523220"/>
          </a:xfrm>
          <a:prstGeom prst="rect">
            <a:avLst/>
          </a:prstGeom>
        </p:spPr>
        <p:txBody>
          <a:bodyPr wrap="none">
            <a:spAutoFit/>
          </a:bodyPr>
          <a:lstStyle/>
          <a:p>
            <a:pPr>
              <a:defRPr/>
            </a:pPr>
            <a:r>
              <a:rPr lang="en-US" sz="2800" dirty="0" smtClean="0">
                <a:latin typeface="Arial Unicode MS" pitchFamily="34" charset="-128"/>
                <a:ea typeface="Arial Unicode MS" pitchFamily="34" charset="-128"/>
                <a:cs typeface="Arial Unicode MS" pitchFamily="34" charset="-128"/>
              </a:rPr>
              <a:t>General fruit tree pruning instructions:</a:t>
            </a:r>
            <a:endParaRPr lang="fr-FR" sz="2800" dirty="0" smtClean="0">
              <a:latin typeface="Arial Unicode MS" pitchFamily="34" charset="-128"/>
              <a:ea typeface="Arial Unicode MS" pitchFamily="34" charset="-128"/>
              <a:cs typeface="Arial Unicode MS" pitchFamily="34" charset="-128"/>
            </a:endParaRPr>
          </a:p>
        </p:txBody>
      </p:sp>
      <p:sp>
        <p:nvSpPr>
          <p:cNvPr id="9" name="Rectangle 8"/>
          <p:cNvSpPr/>
          <p:nvPr/>
        </p:nvSpPr>
        <p:spPr>
          <a:xfrm>
            <a:off x="107504" y="5012259"/>
            <a:ext cx="2232248" cy="1846659"/>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1. </a:t>
            </a:r>
            <a:r>
              <a:rPr lang="en-US" sz="2800" dirty="0" smtClean="0">
                <a:latin typeface="Arial Unicode MS" pitchFamily="34" charset="-128"/>
                <a:ea typeface="Arial Unicode MS" pitchFamily="34" charset="-128"/>
                <a:cs typeface="Arial Unicode MS" pitchFamily="34" charset="-128"/>
              </a:rPr>
              <a:t>Prune in </a:t>
            </a:r>
            <a:r>
              <a:rPr lang="en-US" sz="2800" b="1" dirty="0" smtClean="0">
                <a:latin typeface="Arial Unicode MS" pitchFamily="34" charset="-128"/>
                <a:ea typeface="Arial Unicode MS" pitchFamily="34" charset="-128"/>
                <a:cs typeface="Arial Unicode MS" pitchFamily="34" charset="-128"/>
              </a:rPr>
              <a:t>winter</a:t>
            </a:r>
            <a:r>
              <a:rPr lang="en-US" sz="2800" dirty="0" smtClean="0">
                <a:latin typeface="Arial Unicode MS" pitchFamily="34" charset="-128"/>
                <a:ea typeface="Arial Unicode MS" pitchFamily="34" charset="-128"/>
                <a:cs typeface="Arial Unicode MS" pitchFamily="34" charset="-128"/>
              </a:rPr>
              <a:t>, when trees are </a:t>
            </a:r>
            <a:r>
              <a:rPr lang="en-US" sz="2800" b="1" dirty="0" smtClean="0">
                <a:latin typeface="Arial Unicode MS" pitchFamily="34" charset="-128"/>
                <a:ea typeface="Arial Unicode MS" pitchFamily="34" charset="-128"/>
                <a:cs typeface="Arial Unicode MS" pitchFamily="34" charset="-128"/>
              </a:rPr>
              <a:t>dormant</a:t>
            </a:r>
            <a:r>
              <a:rPr lang="en-US" sz="2800" dirty="0" smtClean="0">
                <a:latin typeface="Arial Unicode MS" pitchFamily="34" charset="-128"/>
                <a:ea typeface="Arial Unicode MS" pitchFamily="34" charset="-128"/>
                <a:cs typeface="Arial Unicode MS" pitchFamily="34" charset="-128"/>
              </a:rPr>
              <a:t>. </a:t>
            </a:r>
            <a:endParaRPr lang="fr-FR" sz="2800" dirty="0">
              <a:latin typeface="Arial Unicode MS" pitchFamily="34" charset="-128"/>
              <a:ea typeface="Arial Unicode MS" pitchFamily="34" charset="-128"/>
              <a:cs typeface="Arial Unicode MS" pitchFamily="34" charset="-128"/>
            </a:endParaRPr>
          </a:p>
        </p:txBody>
      </p:sp>
      <p:sp>
        <p:nvSpPr>
          <p:cNvPr id="13" name="Rectangle 12"/>
          <p:cNvSpPr/>
          <p:nvPr/>
        </p:nvSpPr>
        <p:spPr>
          <a:xfrm>
            <a:off x="2915816" y="5012259"/>
            <a:ext cx="6228184" cy="1846659"/>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2. </a:t>
            </a:r>
            <a:r>
              <a:rPr lang="en-US" sz="2800" b="1" dirty="0" smtClean="0">
                <a:latin typeface="Arial Unicode MS" pitchFamily="34" charset="-128"/>
                <a:ea typeface="Arial Unicode MS" pitchFamily="34" charset="-128"/>
                <a:cs typeface="Arial Unicode MS" pitchFamily="34" charset="-128"/>
              </a:rPr>
              <a:t>Prune out </a:t>
            </a:r>
            <a:r>
              <a:rPr lang="en-US" sz="2800" dirty="0" smtClean="0">
                <a:latin typeface="Arial Unicode MS" pitchFamily="34" charset="-128"/>
                <a:ea typeface="Arial Unicode MS" pitchFamily="34" charset="-128"/>
                <a:cs typeface="Arial Unicode MS" pitchFamily="34" charset="-128"/>
              </a:rPr>
              <a:t>all branches originating from the </a:t>
            </a:r>
            <a:r>
              <a:rPr lang="en-US" sz="2800" b="1" dirty="0" smtClean="0">
                <a:latin typeface="Arial Unicode MS" pitchFamily="34" charset="-128"/>
                <a:ea typeface="Arial Unicode MS" pitchFamily="34" charset="-128"/>
                <a:cs typeface="Arial Unicode MS" pitchFamily="34" charset="-128"/>
              </a:rPr>
              <a:t>base of the tree </a:t>
            </a:r>
            <a:r>
              <a:rPr lang="en-US" sz="2800" dirty="0" smtClean="0">
                <a:latin typeface="Arial Unicode MS" pitchFamily="34" charset="-128"/>
                <a:ea typeface="Arial Unicode MS" pitchFamily="34" charset="-128"/>
                <a:cs typeface="Arial Unicode MS" pitchFamily="34" charset="-128"/>
              </a:rPr>
              <a:t>(suckers) or </a:t>
            </a:r>
            <a:r>
              <a:rPr lang="en-US" sz="2800" b="1" dirty="0" smtClean="0">
                <a:latin typeface="Arial Unicode MS" pitchFamily="34" charset="-128"/>
                <a:ea typeface="Arial Unicode MS" pitchFamily="34" charset="-128"/>
                <a:cs typeface="Arial Unicode MS" pitchFamily="34" charset="-128"/>
              </a:rPr>
              <a:t>tender straight twigs </a:t>
            </a:r>
            <a:r>
              <a:rPr lang="en-US" sz="2800" dirty="0" smtClean="0">
                <a:latin typeface="Arial Unicode MS" pitchFamily="34" charset="-128"/>
                <a:ea typeface="Arial Unicode MS" pitchFamily="34" charset="-128"/>
                <a:cs typeface="Arial Unicode MS" pitchFamily="34" charset="-128"/>
              </a:rPr>
              <a:t>originating inside the </a:t>
            </a:r>
            <a:r>
              <a:rPr lang="en-US" sz="2800" b="1" dirty="0" smtClean="0">
                <a:latin typeface="Arial Unicode MS" pitchFamily="34" charset="-128"/>
                <a:ea typeface="Arial Unicode MS" pitchFamily="34" charset="-128"/>
                <a:cs typeface="Arial Unicode MS" pitchFamily="34" charset="-128"/>
              </a:rPr>
              <a:t>tree canopy </a:t>
            </a:r>
            <a:r>
              <a:rPr lang="en-US" sz="2800" dirty="0" smtClean="0">
                <a:latin typeface="Arial Unicode MS" pitchFamily="34" charset="-128"/>
                <a:ea typeface="Arial Unicode MS" pitchFamily="34" charset="-128"/>
                <a:cs typeface="Arial Unicode MS" pitchFamily="34" charset="-128"/>
              </a:rPr>
              <a:t>(water sprouts).</a:t>
            </a:r>
            <a:endParaRPr lang="fr-FR" sz="28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2602</TotalTime>
  <Words>1233</Words>
  <Application>Microsoft Office PowerPoint</Application>
  <PresentationFormat>Affichage à l'écran (4:3)</PresentationFormat>
  <Paragraphs>88</Paragraphs>
  <Slides>10</Slides>
  <Notes>8</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DIVERSIFY CROPS</vt:lpstr>
      <vt:lpstr>1. Different groups of vegetables</vt:lpstr>
      <vt:lpstr>2. Crop planting calendar</vt:lpstr>
      <vt:lpstr>Diapositive 4</vt:lpstr>
      <vt:lpstr>3. Fruit tree growing and care</vt:lpstr>
      <vt:lpstr>Diapositive 6</vt:lpstr>
      <vt:lpstr>Diapositive 7</vt:lpstr>
      <vt:lpstr>3. b. Watering and feeding fruit trees</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Gardening and Nutrition Training Material</dc:title>
  <dc:creator>Elisabeth Fritz</dc:creator>
  <cp:lastModifiedBy>Zaz</cp:lastModifiedBy>
  <cp:revision>128</cp:revision>
  <dcterms:created xsi:type="dcterms:W3CDTF">2015-07-10T14:38:15Z</dcterms:created>
  <dcterms:modified xsi:type="dcterms:W3CDTF">2015-09-11T14:56:06Z</dcterms:modified>
</cp:coreProperties>
</file>