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70136-AC95-400F-8FCE-FE42E6BDB7FA}"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3C206-F4A1-4802-8D4D-A8BDCDAAADC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Pruning is the selective removal of parts of plants to promote patterns of growth.</a:t>
            </a:r>
            <a:endParaRPr lang="en-US" dirty="0" smtClean="0"/>
          </a:p>
          <a:p>
            <a:r>
              <a:rPr lang="en-US" dirty="0" smtClean="0"/>
              <a:t>Reasons for pruning</a:t>
            </a:r>
            <a:r>
              <a:rPr lang="fr-FR" dirty="0" smtClean="0"/>
              <a:t>:</a:t>
            </a:r>
          </a:p>
          <a:p>
            <a:pPr fontAlgn="ctr">
              <a:buFontTx/>
              <a:buChar char="-"/>
            </a:pPr>
            <a:r>
              <a:rPr lang="en-GB" sz="1200" kern="1200" dirty="0" smtClean="0">
                <a:solidFill>
                  <a:schemeClr val="tx1"/>
                </a:solidFill>
                <a:latin typeface="+mn-lt"/>
                <a:ea typeface="+mn-ea"/>
                <a:cs typeface="+mn-cs"/>
              </a:rPr>
              <a:t> To control the shape and size of the tree</a:t>
            </a:r>
            <a:endParaRPr lang="fr-FR" sz="1200" kern="1200" dirty="0" smtClean="0">
              <a:solidFill>
                <a:schemeClr val="tx1"/>
              </a:solidFill>
              <a:latin typeface="+mn-lt"/>
              <a:ea typeface="+mn-ea"/>
              <a:cs typeface="+mn-cs"/>
            </a:endParaRPr>
          </a:p>
          <a:p>
            <a:pPr fontAlgn="ctr">
              <a:buFontTx/>
              <a:buChar char="-"/>
            </a:pPr>
            <a:r>
              <a:rPr lang="fr-F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improve light reaching all parts of the tree</a:t>
            </a:r>
            <a:endParaRPr lang="fr-FR" sz="1200" kern="1200" dirty="0" smtClean="0">
              <a:solidFill>
                <a:schemeClr val="tx1"/>
              </a:solidFill>
              <a:latin typeface="+mn-lt"/>
              <a:ea typeface="+mn-ea"/>
              <a:cs typeface="+mn-cs"/>
            </a:endParaRPr>
          </a:p>
          <a:p>
            <a:pPr fontAlgn="ctr">
              <a:buFontTx/>
              <a:buChar char="-"/>
            </a:pPr>
            <a:r>
              <a:rPr lang="fr-F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encourage and maintain abundant growth</a:t>
            </a:r>
            <a:endParaRPr lang="fr-FR" sz="1200" kern="1200" dirty="0" smtClean="0">
              <a:solidFill>
                <a:schemeClr val="tx1"/>
              </a:solidFill>
              <a:latin typeface="+mn-lt"/>
              <a:ea typeface="+mn-ea"/>
              <a:cs typeface="+mn-cs"/>
            </a:endParaRPr>
          </a:p>
          <a:p>
            <a:pPr fontAlgn="ctr">
              <a:buFontTx/>
              <a:buChar char="-"/>
            </a:pPr>
            <a:r>
              <a:rPr lang="fr-F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maintain health of tree by removing dead and diseased branches</a:t>
            </a:r>
            <a:endParaRPr lang="fr-FR" sz="1200" kern="1200" dirty="0" smtClean="0">
              <a:solidFill>
                <a:schemeClr val="tx1"/>
              </a:solidFill>
              <a:latin typeface="+mn-lt"/>
              <a:ea typeface="+mn-ea"/>
              <a:cs typeface="+mn-cs"/>
            </a:endParaRPr>
          </a:p>
          <a:p>
            <a:pPr fontAlgn="ctr">
              <a:buFontTx/>
              <a:buChar char="-"/>
            </a:pPr>
            <a:r>
              <a:rPr lang="fr-F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improve fruit growth</a:t>
            </a:r>
            <a:endParaRPr lang="fr-FR" sz="1200" kern="1200" dirty="0" smtClean="0">
              <a:solidFill>
                <a:schemeClr val="tx1"/>
              </a:solidFill>
              <a:latin typeface="+mn-lt"/>
              <a:ea typeface="+mn-ea"/>
              <a:cs typeface="+mn-cs"/>
            </a:endParaRPr>
          </a:p>
          <a:p>
            <a:pPr fontAlgn="ctr">
              <a:buFontTx/>
              <a:buChar char="-"/>
            </a:pPr>
            <a:r>
              <a:rPr lang="fr-F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pruning of branches on fruit trees creates a strong structure that can:</a:t>
            </a:r>
            <a:endParaRPr lang="fr-FR" dirty="0" smtClean="0"/>
          </a:p>
          <a:p>
            <a:pPr fontAlgn="ct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With-stand wind without breaking</a:t>
            </a:r>
            <a:endParaRPr lang="fr-FR" dirty="0" smtClean="0"/>
          </a:p>
          <a:p>
            <a:pPr fontAlgn="ctr"/>
            <a:r>
              <a:rPr lang="en-US" sz="1200" kern="1200" dirty="0" smtClean="0">
                <a:solidFill>
                  <a:schemeClr val="tx1"/>
                </a:solidFill>
                <a:latin typeface="+mn-lt"/>
                <a:ea typeface="+mn-ea"/>
                <a:cs typeface="+mn-cs"/>
              </a:rPr>
              <a:t>	- Carry heavy crops of fruit</a:t>
            </a:r>
            <a:endParaRPr lang="fr-FR" dirty="0" smtClean="0"/>
          </a:p>
          <a:p>
            <a:pPr fontAlgn="ctr"/>
            <a:r>
              <a:rPr lang="en-US" sz="1200" kern="1200" dirty="0" smtClean="0">
                <a:solidFill>
                  <a:schemeClr val="tx1"/>
                </a:solidFill>
                <a:latin typeface="+mn-lt"/>
                <a:ea typeface="+mn-ea"/>
                <a:cs typeface="+mn-cs"/>
              </a:rPr>
              <a:t>	- Be harvested easily, as the tree is not too large.</a:t>
            </a:r>
            <a:endParaRPr lang="fr-FR" dirty="0" smtClean="0"/>
          </a:p>
          <a:p>
            <a:pPr fontAlgn="ctr"/>
            <a:r>
              <a:rPr lang="en-GB" sz="1200" kern="1200" dirty="0" smtClean="0">
                <a:solidFill>
                  <a:schemeClr val="tx1"/>
                </a:solidFill>
                <a:latin typeface="+mn-lt"/>
                <a:ea typeface="+mn-ea"/>
                <a:cs typeface="+mn-cs"/>
              </a:rPr>
              <a:t>Pruning also increases light and air circulation between the branches of the tree to reduce diseases and help fruit to form and ripen.</a:t>
            </a:r>
            <a:endParaRPr lang="fr-FR" sz="1200" kern="1200" dirty="0" smtClean="0">
              <a:solidFill>
                <a:schemeClr val="tx1"/>
              </a:solidFill>
              <a:latin typeface="+mn-lt"/>
              <a:ea typeface="+mn-ea"/>
              <a:cs typeface="+mn-cs"/>
            </a:endParaRPr>
          </a:p>
          <a:p>
            <a:endParaRPr lang="en-US" dirty="0" smtClean="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US" sz="1200" kern="1200" dirty="0" smtClean="0">
                <a:solidFill>
                  <a:schemeClr val="tx1"/>
                </a:solidFill>
                <a:latin typeface="+mn-lt"/>
                <a:ea typeface="+mn-ea"/>
                <a:cs typeface="+mn-cs"/>
              </a:rPr>
              <a:t>In stone fruits (peaches, plum, apricots), </a:t>
            </a:r>
            <a:r>
              <a:rPr lang="en-US" sz="1200" kern="1200" dirty="0" err="1" smtClean="0">
                <a:solidFill>
                  <a:schemeClr val="tx1"/>
                </a:solidFill>
                <a:latin typeface="+mn-lt"/>
                <a:ea typeface="+mn-ea"/>
                <a:cs typeface="+mn-cs"/>
              </a:rPr>
              <a:t>pome</a:t>
            </a:r>
            <a:r>
              <a:rPr lang="en-US" sz="1200" kern="1200" dirty="0" smtClean="0">
                <a:solidFill>
                  <a:schemeClr val="tx1"/>
                </a:solidFill>
                <a:latin typeface="+mn-lt"/>
                <a:ea typeface="+mn-ea"/>
                <a:cs typeface="+mn-cs"/>
              </a:rPr>
              <a:t> fruits (apples and pears) and citrus (oranges, lemons, </a:t>
            </a:r>
            <a:r>
              <a:rPr lang="en-US" sz="1200" kern="1200" dirty="0" err="1" smtClean="0">
                <a:solidFill>
                  <a:schemeClr val="tx1"/>
                </a:solidFill>
                <a:latin typeface="+mn-lt"/>
                <a:ea typeface="+mn-ea"/>
                <a:cs typeface="+mn-cs"/>
              </a:rPr>
              <a:t>naartjies</a:t>
            </a:r>
            <a:r>
              <a:rPr lang="en-US" sz="1200" kern="1200" dirty="0" smtClean="0">
                <a:solidFill>
                  <a:schemeClr val="tx1"/>
                </a:solidFill>
                <a:latin typeface="+mn-lt"/>
                <a:ea typeface="+mn-ea"/>
                <a:cs typeface="+mn-cs"/>
              </a:rPr>
              <a:t>), a very heavy crop of fruit in one year can be followed by very few or none the next year.</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Branches can also become too heavy and break if they bear too many fruit. It is thus a good idea to thin fruit on an overcrowded tree. This also ensures fewer, but larger fruits, rather than many small fruits.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Start thinning fruits 6-8 weeks after flowering when the fruits are the size of marbles, or small pebbles.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When thinning fruit trees, you should leave about 7-8 fruits per </a:t>
            </a:r>
            <a:r>
              <a:rPr lang="en-US" sz="1200" kern="1200" dirty="0" err="1" smtClean="0">
                <a:solidFill>
                  <a:schemeClr val="tx1"/>
                </a:solidFill>
                <a:latin typeface="+mn-lt"/>
                <a:ea typeface="+mn-ea"/>
                <a:cs typeface="+mn-cs"/>
              </a:rPr>
              <a:t>metre</a:t>
            </a:r>
            <a:r>
              <a:rPr lang="en-US" sz="1200" kern="1200" dirty="0" smtClean="0">
                <a:solidFill>
                  <a:schemeClr val="tx1"/>
                </a:solidFill>
                <a:latin typeface="+mn-lt"/>
                <a:ea typeface="+mn-ea"/>
                <a:cs typeface="+mn-cs"/>
              </a:rPr>
              <a:t> of branch, or about 4 fruits per arm’s length.</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GB" sz="1200" kern="1200" dirty="0" smtClean="0">
                <a:solidFill>
                  <a:schemeClr val="tx1"/>
                </a:solidFill>
                <a:latin typeface="+mn-lt"/>
                <a:ea typeface="+mn-ea"/>
                <a:cs typeface="+mn-cs"/>
              </a:rPr>
              <a:t>Water deeply and less frequently for deep rooted trees and plants.</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Water less deeply and more frequently for shallow rooted trees and plants.</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Build a watering basin to cover the root area and direct water towards the roots.</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Use drip irrigation.</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Use a mulch to conserve moisture.</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You can use a layer of organic material such as compost,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sawdust, bark, wood chips, straw OR it can be inorganic such as black plastic or stone. </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Organic mulch should not be in contact with tree trunks as constant moisture against the trunk promotes diseases.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Mulch cools the soil in hot weather and prevents freezing in cold seasons.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Mulch prevents weeds and soil compaction.</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It improves soil texture when it decomposes.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GB" sz="1200" kern="1200" dirty="0" smtClean="0">
                <a:solidFill>
                  <a:schemeClr val="tx1"/>
                </a:solidFill>
                <a:latin typeface="+mn-lt"/>
                <a:ea typeface="+mn-ea"/>
                <a:cs typeface="+mn-cs"/>
              </a:rPr>
              <a:t>Fertilise well using manure or compost, or with chemical fertilisers.</a:t>
            </a:r>
          </a:p>
          <a:p>
            <a:pPr fontAlgn="ctr"/>
            <a:r>
              <a:rPr lang="en-US" sz="1200" kern="1200" dirty="0" smtClean="0">
                <a:solidFill>
                  <a:schemeClr val="tx1"/>
                </a:solidFill>
                <a:latin typeface="+mn-lt"/>
                <a:ea typeface="+mn-ea"/>
                <a:cs typeface="+mn-cs"/>
              </a:rPr>
              <a:t>10 to 20 </a:t>
            </a:r>
            <a:r>
              <a:rPr lang="en-US" sz="1200" kern="1200" dirty="0" err="1" smtClean="0">
                <a:solidFill>
                  <a:schemeClr val="tx1"/>
                </a:solidFill>
                <a:latin typeface="+mn-lt"/>
                <a:ea typeface="+mn-ea"/>
                <a:cs typeface="+mn-cs"/>
              </a:rPr>
              <a:t>litres</a:t>
            </a:r>
            <a:r>
              <a:rPr lang="en-US" sz="1200" kern="1200" dirty="0" smtClean="0">
                <a:solidFill>
                  <a:schemeClr val="tx1"/>
                </a:solidFill>
                <a:latin typeface="+mn-lt"/>
                <a:ea typeface="+mn-ea"/>
                <a:cs typeface="+mn-cs"/>
              </a:rPr>
              <a:t> of well decomposed manure or compost should be added for young trees.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Additional </a:t>
            </a:r>
            <a:r>
              <a:rPr lang="en-US" sz="1200" kern="1200" dirty="0" err="1" smtClean="0">
                <a:solidFill>
                  <a:schemeClr val="tx1"/>
                </a:solidFill>
                <a:latin typeface="+mn-lt"/>
                <a:ea typeface="+mn-ea"/>
                <a:cs typeface="+mn-cs"/>
              </a:rPr>
              <a:t>fertilisation</a:t>
            </a:r>
            <a:r>
              <a:rPr lang="en-US" sz="1200" kern="1200" dirty="0" smtClean="0">
                <a:solidFill>
                  <a:schemeClr val="tx1"/>
                </a:solidFill>
                <a:latin typeface="+mn-lt"/>
                <a:ea typeface="+mn-ea"/>
                <a:cs typeface="+mn-cs"/>
              </a:rPr>
              <a:t> with chemical fertiliser can be done if the compost was of poor quality: 4 cups NPK fertiliser per mature tree and 2 cups per young trees.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US" sz="1200" kern="1200" dirty="0" smtClean="0">
                <a:solidFill>
                  <a:schemeClr val="tx1"/>
                </a:solidFill>
                <a:latin typeface="+mn-lt"/>
                <a:ea typeface="+mn-ea"/>
                <a:cs typeface="+mn-cs"/>
              </a:rPr>
              <a:t>The organic remedies for vegetables can also be effectively used for control of pests and diseases in fruit trees.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A good balance of intercropped plants will assist in pest control creating a balance between existing insects and predators.</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dirty="0" smtClean="0">
                <a:solidFill>
                  <a:schemeClr val="bg2">
                    <a:lumMod val="25000"/>
                  </a:schemeClr>
                </a:solidFill>
                <a:latin typeface="Arial Unicode MS" pitchFamily="34" charset="-128"/>
                <a:ea typeface="Arial Unicode MS" pitchFamily="34" charset="-128"/>
                <a:cs typeface="Arial Unicode MS" pitchFamily="34" charset="-128"/>
              </a:rPr>
              <a:t>Reasons for pruning: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Arial Unicode MS" pitchFamily="34" charset="-128"/>
                <a:ea typeface="Arial Unicode MS" pitchFamily="34" charset="-128"/>
                <a:cs typeface="Arial Unicode MS" pitchFamily="34" charset="-128"/>
              </a:rPr>
              <a:t>Pruning increases light and air circulation between the branches of the tree to reduce diseases and help fruit to form and ripen.</a:t>
            </a:r>
            <a:endParaRPr lang="fr-FR" sz="1200" b="0" dirty="0" smtClean="0">
              <a:latin typeface="Arial Unicode MS" pitchFamily="34" charset="-128"/>
              <a:ea typeface="Arial Unicode MS" pitchFamily="34" charset="-128"/>
              <a:cs typeface="Arial Unicode MS" pitchFamily="34" charset="-128"/>
            </a:endParaRPr>
          </a:p>
          <a:p>
            <a:pPr algn="just" fontAlgn="ctr"/>
            <a:r>
              <a:rPr lang="en-GB" sz="1200" b="0" dirty="0" smtClean="0">
                <a:latin typeface="Arial Unicode MS" pitchFamily="34" charset="-128"/>
                <a:ea typeface="Arial Unicode MS" pitchFamily="34" charset="-128"/>
                <a:cs typeface="Arial Unicode MS" pitchFamily="34" charset="-128"/>
              </a:rPr>
              <a:t>The pruning of branches on fruit trees creates a strong structure that can:</a:t>
            </a:r>
            <a:endParaRPr lang="fr-FR" sz="1200" b="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1200" b="0" dirty="0" smtClean="0">
                <a:latin typeface="Arial Unicode MS" pitchFamily="34" charset="-128"/>
                <a:ea typeface="Arial Unicode MS" pitchFamily="34" charset="-128"/>
                <a:cs typeface="Arial Unicode MS" pitchFamily="34" charset="-128"/>
              </a:rPr>
              <a:t>	- With-stand wind without breaking</a:t>
            </a:r>
            <a:endParaRPr lang="fr-FR" sz="1200" b="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1200" b="0" dirty="0" smtClean="0">
                <a:latin typeface="Arial Unicode MS" pitchFamily="34" charset="-128"/>
                <a:ea typeface="Arial Unicode MS" pitchFamily="34" charset="-128"/>
                <a:cs typeface="Arial Unicode MS" pitchFamily="34" charset="-128"/>
              </a:rPr>
              <a:t>	- Carry heavy crops of fruit</a:t>
            </a:r>
            <a:endParaRPr lang="fr-FR" sz="1200" b="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1200" b="0" dirty="0" smtClean="0">
                <a:latin typeface="Arial Unicode MS" pitchFamily="34" charset="-128"/>
                <a:ea typeface="Arial Unicode MS" pitchFamily="34" charset="-128"/>
                <a:cs typeface="Arial Unicode MS" pitchFamily="34" charset="-128"/>
              </a:rPr>
              <a:t>	- Be harvested easily, as the tree is not too large.</a:t>
            </a:r>
            <a:endParaRPr lang="fr-FR" sz="1200" b="0" dirty="0" smtClean="0">
              <a:latin typeface="Arial Unicode MS" pitchFamily="34" charset="-128"/>
              <a:ea typeface="Arial Unicode MS" pitchFamily="34" charset="-128"/>
              <a:cs typeface="Arial Unicode MS" pitchFamily="34" charset="-128"/>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GB" sz="1200" kern="1200" dirty="0" smtClean="0">
                <a:solidFill>
                  <a:schemeClr val="tx1"/>
                </a:solidFill>
                <a:latin typeface="+mn-lt"/>
                <a:ea typeface="+mn-ea"/>
                <a:cs typeface="+mn-cs"/>
              </a:rPr>
              <a:t>Prune in winter when trees are dormant, to prevent damage from frost (from end July to end August).</a:t>
            </a:r>
            <a:endParaRPr lang="fr-FR" dirty="0" smtClean="0"/>
          </a:p>
          <a:p>
            <a:pPr fontAlgn="ctr"/>
            <a:r>
              <a:rPr lang="en-GB" sz="1200" kern="1200" dirty="0" smtClean="0">
                <a:solidFill>
                  <a:schemeClr val="tx1"/>
                </a:solidFill>
                <a:latin typeface="+mn-lt"/>
                <a:ea typeface="+mn-ea"/>
                <a:cs typeface="+mn-cs"/>
              </a:rPr>
              <a:t>Prune lightly in summer only to remove damaged, diseased branches, water sprouts (young, tender branches growing on the inside of the tree) and suckers (branches growing from lower part of tree next to soil surface).</a:t>
            </a:r>
            <a:endParaRPr lang="fr-FR" dirty="0" smtClean="0"/>
          </a:p>
          <a:p>
            <a:pPr fontAlgn="ctr"/>
            <a:r>
              <a:rPr lang="en-GB" sz="1200" kern="1200" dirty="0" smtClean="0">
                <a:solidFill>
                  <a:schemeClr val="tx1"/>
                </a:solidFill>
                <a:latin typeface="+mn-lt"/>
                <a:ea typeface="+mn-ea"/>
                <a:cs typeface="+mn-cs"/>
              </a:rPr>
              <a:t>The desired height should be kept to enable easy management of the tree such as spraying and harvesting.</a:t>
            </a:r>
            <a:endParaRPr lang="fr-FR" dirty="0" smtClean="0"/>
          </a:p>
          <a:p>
            <a:pPr fontAlgn="ctr"/>
            <a:r>
              <a:rPr lang="en-GB" sz="1200" kern="1200" dirty="0" smtClean="0">
                <a:solidFill>
                  <a:schemeClr val="tx1"/>
                </a:solidFill>
                <a:latin typeface="+mn-lt"/>
                <a:ea typeface="+mn-ea"/>
                <a:cs typeface="+mn-cs"/>
              </a:rPr>
              <a:t>Always prune on dry days, to reduce the chance of getting diseases on the open wounds.</a:t>
            </a:r>
            <a:endParaRPr lang="fr-FR" dirty="0" smtClean="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GB" sz="1200" kern="1200" dirty="0" smtClean="0">
                <a:solidFill>
                  <a:schemeClr val="tx1"/>
                </a:solidFill>
                <a:latin typeface="+mn-lt"/>
                <a:ea typeface="+mn-ea"/>
                <a:cs typeface="+mn-cs"/>
              </a:rPr>
              <a:t>When making cuts, don’t leave a stub: cut close to the trunk or branch.</a:t>
            </a:r>
            <a:endParaRPr lang="fr-FR" dirty="0" smtClean="0"/>
          </a:p>
          <a:p>
            <a:pPr fontAlgn="ctr"/>
            <a:r>
              <a:rPr lang="en-GB" sz="1200" kern="1200" dirty="0" smtClean="0">
                <a:solidFill>
                  <a:schemeClr val="tx1"/>
                </a:solidFill>
                <a:latin typeface="+mn-lt"/>
                <a:ea typeface="+mn-ea"/>
                <a:cs typeface="+mn-cs"/>
              </a:rPr>
              <a:t>Make pruning cuts just above an outward facing bud. In the spring, this bud will grow away from the centre of the tree, opening it up.</a:t>
            </a:r>
            <a:endParaRPr lang="fr-FR" dirty="0" smtClean="0"/>
          </a:p>
          <a:p>
            <a:pPr fontAlgn="ctr"/>
            <a:r>
              <a:rPr lang="en-GB" sz="1200" kern="1200" dirty="0" smtClean="0">
                <a:solidFill>
                  <a:schemeClr val="tx1"/>
                </a:solidFill>
                <a:latin typeface="+mn-lt"/>
                <a:ea typeface="+mn-ea"/>
                <a:cs typeface="+mn-cs"/>
              </a:rPr>
              <a:t>Always use sharp tools for clean cuts. Dip tools in diluted household bleach in between each cut.</a:t>
            </a:r>
            <a:endParaRPr lang="fr-FR" dirty="0" smtClean="0"/>
          </a:p>
          <a:p>
            <a:pPr fontAlgn="ctr"/>
            <a:r>
              <a:rPr lang="en-GB" sz="1200" kern="1200" dirty="0" smtClean="0">
                <a:solidFill>
                  <a:schemeClr val="tx1"/>
                </a:solidFill>
                <a:latin typeface="+mn-lt"/>
                <a:ea typeface="+mn-ea"/>
                <a:cs typeface="+mn-cs"/>
              </a:rPr>
              <a:t>Please see the leaflet for more information about pruning fruit trees.</a:t>
            </a:r>
            <a:endParaRPr lang="fr-FR" dirty="0" smtClean="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lvl="0" fontAlgn="ctr"/>
            <a:r>
              <a:rPr lang="en-US" sz="1200" kern="1200" dirty="0" smtClean="0">
                <a:solidFill>
                  <a:schemeClr val="tx1"/>
                </a:solidFill>
                <a:latin typeface="+mn-lt"/>
                <a:ea typeface="+mn-ea"/>
                <a:cs typeface="+mn-cs"/>
              </a:rPr>
              <a:t>Remove all the dead and diseased branches.</a:t>
            </a:r>
            <a:endParaRPr lang="fr-FR" sz="1200" kern="1200" dirty="0" smtClean="0">
              <a:solidFill>
                <a:schemeClr val="tx1"/>
              </a:solidFill>
              <a:latin typeface="+mn-lt"/>
              <a:ea typeface="+mn-ea"/>
              <a:cs typeface="+mn-cs"/>
            </a:endParaRPr>
          </a:p>
          <a:p>
            <a:pPr lvl="0" fontAlgn="ctr"/>
            <a:r>
              <a:rPr lang="en-US" sz="1200" kern="1200" dirty="0" smtClean="0">
                <a:solidFill>
                  <a:schemeClr val="tx1"/>
                </a:solidFill>
                <a:latin typeface="+mn-lt"/>
                <a:ea typeface="+mn-ea"/>
                <a:cs typeface="+mn-cs"/>
              </a:rPr>
              <a:t>Remove any unnecessary limbs. This includes branches that cross over one another, are too close together or rub against each other. Make the cut just above the collar.</a:t>
            </a:r>
            <a:endParaRPr lang="fr-FR" sz="1200" kern="1200" dirty="0" smtClean="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Always cut away any branches growing below the union of grafted trees. This is the root stock growing through and it will compete with the fruit growing part of the tree.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fontAlgn="ctr"/>
            <a:r>
              <a:rPr lang="en-US" sz="1200" kern="1200" dirty="0" smtClean="0">
                <a:solidFill>
                  <a:schemeClr val="tx1"/>
                </a:solidFill>
                <a:latin typeface="+mn-lt"/>
                <a:ea typeface="+mn-ea"/>
                <a:cs typeface="+mn-cs"/>
              </a:rPr>
              <a:t>Fruit trees are generally pruned to either have open centres or to have central leaders (vase shape).</a:t>
            </a:r>
            <a:endParaRPr lang="fr-FR" sz="1200" kern="1200" dirty="0" smtClean="0">
              <a:solidFill>
                <a:schemeClr val="tx1"/>
              </a:solidFill>
              <a:latin typeface="+mn-lt"/>
              <a:ea typeface="+mn-ea"/>
              <a:cs typeface="+mn-cs"/>
            </a:endParaRPr>
          </a:p>
          <a:p>
            <a:pPr lvl="0" fontAlgn="ctr"/>
            <a:r>
              <a:rPr lang="en-US" sz="1200" kern="1200" dirty="0" smtClean="0">
                <a:solidFill>
                  <a:schemeClr val="tx1"/>
                </a:solidFill>
                <a:latin typeface="+mn-lt"/>
                <a:ea typeface="+mn-ea"/>
                <a:cs typeface="+mn-cs"/>
              </a:rPr>
              <a:t>Generally branches that are good for fruiting are at angles of 45-65 degrees off the main branches. Branches with smaller angles tend to break in high wind.</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Only keeping one main vertical branch on a tree, together with promoting angled branches, stimulates production of fruit rather than more growth; the tree spends more energy producing fruit than trying to grow taller.</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wide branch angle</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narrow branch angle</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US" sz="1100" b="1" kern="1200" dirty="0" smtClean="0">
                <a:solidFill>
                  <a:schemeClr val="tx1"/>
                </a:solidFill>
                <a:latin typeface="+mn-lt"/>
                <a:ea typeface="+mn-ea"/>
                <a:cs typeface="+mn-cs"/>
              </a:rPr>
              <a:t>Pruning stone fruit trees</a:t>
            </a:r>
            <a:endParaRPr lang="fr-FR" sz="1100" kern="1200" dirty="0" smtClean="0">
              <a:solidFill>
                <a:schemeClr val="tx1"/>
              </a:solidFill>
              <a:latin typeface="+mn-lt"/>
              <a:ea typeface="+mn-ea"/>
              <a:cs typeface="+mn-cs"/>
            </a:endParaRPr>
          </a:p>
          <a:p>
            <a:pPr fontAlgn="ctr"/>
            <a:r>
              <a:rPr lang="en-US" sz="1100" kern="1200" dirty="0" smtClean="0">
                <a:solidFill>
                  <a:schemeClr val="tx1"/>
                </a:solidFill>
                <a:latin typeface="+mn-lt"/>
                <a:ea typeface="+mn-ea"/>
                <a:cs typeface="+mn-cs"/>
              </a:rPr>
              <a:t>To prune, it is also important to know how a tree fruits:</a:t>
            </a:r>
            <a:endParaRPr lang="fr-FR" sz="1100" kern="1200" dirty="0" smtClean="0">
              <a:solidFill>
                <a:schemeClr val="tx1"/>
              </a:solidFill>
              <a:latin typeface="+mn-lt"/>
              <a:ea typeface="+mn-ea"/>
              <a:cs typeface="+mn-cs"/>
            </a:endParaRPr>
          </a:p>
          <a:p>
            <a:pPr fontAlgn="ctr"/>
            <a:r>
              <a:rPr lang="en-US" sz="1050" b="1" kern="1200" dirty="0" smtClean="0">
                <a:solidFill>
                  <a:schemeClr val="tx1"/>
                </a:solidFill>
                <a:latin typeface="+mn-lt"/>
                <a:ea typeface="+mn-ea"/>
                <a:cs typeface="+mn-cs"/>
              </a:rPr>
              <a:t>1. At planting:</a:t>
            </a:r>
            <a:endParaRPr lang="fr-FR" sz="1050" kern="1200" dirty="0" smtClean="0">
              <a:solidFill>
                <a:schemeClr val="tx1"/>
              </a:solidFill>
              <a:latin typeface="+mn-lt"/>
              <a:ea typeface="+mn-ea"/>
              <a:cs typeface="+mn-cs"/>
            </a:endParaRPr>
          </a:p>
          <a:p>
            <a:pPr fontAlgn="ctr"/>
            <a:r>
              <a:rPr lang="en-US" sz="1100" kern="1200" dirty="0" smtClean="0">
                <a:solidFill>
                  <a:schemeClr val="tx1"/>
                </a:solidFill>
                <a:latin typeface="+mn-lt"/>
                <a:ea typeface="+mn-ea"/>
                <a:cs typeface="+mn-cs"/>
              </a:rPr>
              <a:t>Prune the tree’s roots and also prune the tree itself to about knee height (60 </a:t>
            </a:r>
            <a:r>
              <a:rPr lang="en-US" sz="1100" kern="1200" dirty="0" err="1" smtClean="0">
                <a:solidFill>
                  <a:schemeClr val="tx1"/>
                </a:solidFill>
                <a:latin typeface="+mn-lt"/>
                <a:ea typeface="+mn-ea"/>
                <a:cs typeface="+mn-cs"/>
              </a:rPr>
              <a:t>centimetres</a:t>
            </a:r>
            <a:r>
              <a:rPr lang="en-US" sz="1100" kern="1200" dirty="0" smtClean="0">
                <a:solidFill>
                  <a:schemeClr val="tx1"/>
                </a:solidFill>
                <a:latin typeface="+mn-lt"/>
                <a:ea typeface="+mn-ea"/>
                <a:cs typeface="+mn-cs"/>
              </a:rPr>
              <a:t>). This will force the tree to branch out rather than grow straight up.</a:t>
            </a:r>
            <a:endParaRPr lang="fr-FR" sz="1100" kern="1200" dirty="0" smtClean="0">
              <a:solidFill>
                <a:schemeClr val="tx1"/>
              </a:solidFill>
              <a:latin typeface="+mn-lt"/>
              <a:ea typeface="+mn-ea"/>
              <a:cs typeface="+mn-cs"/>
            </a:endParaRPr>
          </a:p>
          <a:p>
            <a:pPr fontAlgn="ctr"/>
            <a:r>
              <a:rPr lang="en-US" sz="1050" b="1" kern="1200" dirty="0" smtClean="0">
                <a:solidFill>
                  <a:schemeClr val="tx1"/>
                </a:solidFill>
                <a:latin typeface="+mn-lt"/>
                <a:ea typeface="+mn-ea"/>
                <a:cs typeface="+mn-cs"/>
              </a:rPr>
              <a:t>2.</a:t>
            </a:r>
            <a:r>
              <a:rPr lang="en-US" sz="1050" b="1" kern="1200" baseline="0" dirty="0" smtClean="0">
                <a:solidFill>
                  <a:schemeClr val="tx1"/>
                </a:solidFill>
                <a:latin typeface="+mn-lt"/>
                <a:ea typeface="+mn-ea"/>
                <a:cs typeface="+mn-cs"/>
              </a:rPr>
              <a:t> </a:t>
            </a:r>
            <a:r>
              <a:rPr lang="en-US" sz="1050" b="1" kern="1200" dirty="0" smtClean="0">
                <a:solidFill>
                  <a:schemeClr val="tx1"/>
                </a:solidFill>
                <a:latin typeface="+mn-lt"/>
                <a:ea typeface="+mn-ea"/>
                <a:cs typeface="+mn-cs"/>
              </a:rPr>
              <a:t>In the first winter:</a:t>
            </a:r>
            <a:endParaRPr lang="fr-FR" sz="1050" kern="1200" dirty="0" smtClean="0">
              <a:solidFill>
                <a:schemeClr val="tx1"/>
              </a:solidFill>
              <a:latin typeface="+mn-lt"/>
              <a:ea typeface="+mn-ea"/>
              <a:cs typeface="+mn-cs"/>
            </a:endParaRPr>
          </a:p>
          <a:p>
            <a:pPr fontAlgn="ctr"/>
            <a:r>
              <a:rPr lang="en-US" sz="1100" kern="1200" dirty="0" smtClean="0">
                <a:solidFill>
                  <a:schemeClr val="tx1"/>
                </a:solidFill>
                <a:latin typeface="+mn-lt"/>
                <a:ea typeface="+mn-ea"/>
                <a:cs typeface="+mn-cs"/>
              </a:rPr>
              <a:t>Some laterals will have grown on the main branches. Leave 2-3 laterals on each branch; the first lateral should be about 40cm from the main branch and the second further along.</a:t>
            </a:r>
            <a:endParaRPr lang="fr-FR" sz="11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US" b="1" dirty="0" smtClean="0">
                <a:solidFill>
                  <a:schemeClr val="tx1"/>
                </a:solidFill>
              </a:rPr>
              <a:t>3. </a:t>
            </a:r>
            <a:r>
              <a:rPr lang="en-US" sz="1200" b="1" kern="1200" dirty="0" smtClean="0">
                <a:solidFill>
                  <a:schemeClr val="tx1"/>
                </a:solidFill>
                <a:latin typeface="+mn-lt"/>
                <a:ea typeface="+mn-ea"/>
                <a:cs typeface="+mn-cs"/>
              </a:rPr>
              <a:t>From the second winter onwards:</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Trim the tops of the main branches. If you cut them further back than the previous year’s growth, it will delay fruiting.</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Shorten the laterals. Cut them 1cm above a flowering bud or cut them back to the join between the old and new wood.</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Shorten the side branches coming off the laterals. Again leave 2-3 side branches on each lateral.</a:t>
            </a:r>
            <a:endParaRPr lang="fr-FR" sz="1200" kern="1200" dirty="0" smtClean="0">
              <a:solidFill>
                <a:schemeClr val="tx1"/>
              </a:solidFill>
              <a:latin typeface="+mn-lt"/>
              <a:ea typeface="+mn-ea"/>
              <a:cs typeface="+mn-cs"/>
            </a:endParaRPr>
          </a:p>
          <a:p>
            <a:pPr fontAlgn="ctr"/>
            <a:r>
              <a:rPr lang="en-GB" sz="1200" kern="1200" dirty="0" smtClean="0">
                <a:solidFill>
                  <a:schemeClr val="tx1"/>
                </a:solidFill>
                <a:latin typeface="+mn-lt"/>
                <a:ea typeface="+mn-ea"/>
                <a:cs typeface="+mn-cs"/>
              </a:rPr>
              <a:t>Continue with these maintenance pruning practices every winter during the life of the fruit tree.</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fontAlgn="ctr"/>
            <a:r>
              <a:rPr lang="en-US" sz="1200" kern="1200" dirty="0" smtClean="0">
                <a:solidFill>
                  <a:schemeClr val="tx1"/>
                </a:solidFill>
                <a:latin typeface="+mn-lt"/>
                <a:ea typeface="+mn-ea"/>
                <a:cs typeface="+mn-cs"/>
              </a:rPr>
              <a:t>These trees start fruiting around their fifth season in the ground. Fruit is picked green and ripens off the tree. </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Generally a leader system of pruning has been preferred. Fruit grows on small side branches coming off the laterals and these side branches will bear fruit for many years.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1. At planting:</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Cut the planted tree back to knee height.</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first winter:</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Trim the main branches, leaving one central branch. Leave 2-3 laterals on each main branch.</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the second winter onwards:</a:t>
            </a:r>
            <a:endParaRPr lang="fr-FR"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Trim the main branches and laterals and leave 2-3 branches coming off each lateral.</a:t>
            </a:r>
            <a:endParaRPr lang="fr-FR" dirty="0"/>
          </a:p>
        </p:txBody>
      </p:sp>
      <p:sp>
        <p:nvSpPr>
          <p:cNvPr id="4" name="Espace réservé du numéro de diapositive 3"/>
          <p:cNvSpPr>
            <a:spLocks noGrp="1"/>
          </p:cNvSpPr>
          <p:nvPr>
            <p:ph type="sldNum" sz="quarter" idx="10"/>
          </p:nvPr>
        </p:nvSpPr>
        <p:spPr/>
        <p:txBody>
          <a:bodyPr/>
          <a:lstStyle/>
          <a:p>
            <a:fld id="{B2B0445C-B49F-4985-86C0-142AF9F24BD0}"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11/09/2015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11/09/2015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chemeClr val="bg2">
                    <a:lumMod val="25000"/>
                  </a:schemeClr>
                </a:solidFill>
                <a:latin typeface="Arial Unicode MS" pitchFamily="34" charset="-128"/>
                <a:ea typeface="Arial Unicode MS" pitchFamily="34" charset="-128"/>
                <a:cs typeface="Arial Unicode MS" pitchFamily="34" charset="-128"/>
              </a:rPr>
              <a:t>Reverse Poster 3 </a:t>
            </a:r>
            <a:endParaRPr lang="fr-FR" b="1" dirty="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3" name="Espace réservé du contenu 2"/>
          <p:cNvSpPr>
            <a:spLocks noGrp="1"/>
          </p:cNvSpPr>
          <p:nvPr>
            <p:ph idx="1"/>
          </p:nvPr>
        </p:nvSpPr>
        <p:spPr/>
        <p:txBody>
          <a:bodyPr/>
          <a:lstStyle/>
          <a:p>
            <a:pPr>
              <a:lnSpc>
                <a:spcPct val="200000"/>
              </a:lnSpc>
              <a:buNone/>
            </a:pPr>
            <a:r>
              <a:rPr lang="en-US" dirty="0" smtClean="0">
                <a:latin typeface="Arial Unicode MS" pitchFamily="34" charset="-128"/>
                <a:ea typeface="Arial Unicode MS" pitchFamily="34" charset="-128"/>
                <a:cs typeface="Arial Unicode MS" pitchFamily="34" charset="-128"/>
              </a:rPr>
              <a:t>1. Pruning fruit trees</a:t>
            </a:r>
          </a:p>
          <a:p>
            <a:pPr>
              <a:lnSpc>
                <a:spcPct val="200000"/>
              </a:lnSpc>
              <a:buNone/>
            </a:pPr>
            <a:r>
              <a:rPr lang="en-US" dirty="0" smtClean="0">
                <a:latin typeface="Arial Unicode MS" pitchFamily="34" charset="-128"/>
                <a:ea typeface="Arial Unicode MS" pitchFamily="34" charset="-128"/>
                <a:cs typeface="Arial Unicode MS" pitchFamily="34" charset="-128"/>
              </a:rPr>
              <a:t>2. Thinning fruit trees</a:t>
            </a:r>
          </a:p>
          <a:p>
            <a:pPr>
              <a:lnSpc>
                <a:spcPct val="200000"/>
              </a:lnSpc>
              <a:buNone/>
            </a:pPr>
            <a:r>
              <a:rPr lang="en-US" dirty="0" smtClean="0">
                <a:latin typeface="Arial Unicode MS" pitchFamily="34" charset="-128"/>
                <a:ea typeface="Arial Unicode MS" pitchFamily="34" charset="-128"/>
                <a:cs typeface="Arial Unicode MS" pitchFamily="34" charset="-128"/>
              </a:rPr>
              <a:t>3. Effective fruit tree watering and feeding</a:t>
            </a:r>
          </a:p>
          <a:p>
            <a:pPr>
              <a:lnSpc>
                <a:spcPct val="200000"/>
              </a:lnSpc>
              <a:buNone/>
            </a:pPr>
            <a:r>
              <a:rPr lang="en-US" dirty="0" smtClean="0">
                <a:latin typeface="Arial Unicode MS" pitchFamily="34" charset="-128"/>
                <a:ea typeface="Arial Unicode MS" pitchFamily="34" charset="-128"/>
                <a:cs typeface="Arial Unicode MS" pitchFamily="34" charset="-128"/>
              </a:rPr>
              <a:t>4. Pest and disease control</a:t>
            </a:r>
            <a:endParaRPr lang="fr-FR" dirty="0">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Autofit/>
          </a:bodyPr>
          <a:lstStyle/>
          <a:p>
            <a:pPr algn="l"/>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b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br>
            <a:r>
              <a:rPr lang="en-US" sz="3200" b="1" dirty="0" smtClean="0">
                <a:latin typeface="Arial Unicode MS" pitchFamily="34" charset="-128"/>
                <a:ea typeface="Arial Unicode MS" pitchFamily="34" charset="-128"/>
                <a:cs typeface="Arial Unicode MS" pitchFamily="34" charset="-128"/>
              </a:rPr>
              <a:t>c. Pruning </a:t>
            </a:r>
            <a:r>
              <a:rPr lang="en-US" sz="3200" b="1" dirty="0" err="1" smtClean="0">
                <a:latin typeface="Arial Unicode MS" pitchFamily="34" charset="-128"/>
                <a:ea typeface="Arial Unicode MS" pitchFamily="34" charset="-128"/>
                <a:cs typeface="Arial Unicode MS" pitchFamily="34" charset="-128"/>
              </a:rPr>
              <a:t>pome</a:t>
            </a:r>
            <a:r>
              <a:rPr lang="en-US" sz="3200" b="1" dirty="0" smtClean="0">
                <a:latin typeface="Arial Unicode MS" pitchFamily="34" charset="-128"/>
                <a:ea typeface="Arial Unicode MS" pitchFamily="34" charset="-128"/>
                <a:cs typeface="Arial Unicode MS" pitchFamily="34" charset="-128"/>
              </a:rPr>
              <a:t> fruit trees </a:t>
            </a:r>
            <a:endParaRPr lang="fr-FR" sz="3200" b="1" dirty="0">
              <a:latin typeface="Arial Unicode MS" pitchFamily="34" charset="-128"/>
              <a:ea typeface="Arial Unicode MS" pitchFamily="34" charset="-128"/>
              <a:cs typeface="Arial Unicode MS" pitchFamily="34" charset="-128"/>
            </a:endParaRPr>
          </a:p>
        </p:txBody>
      </p:sp>
      <p:pic>
        <p:nvPicPr>
          <p:cNvPr id="12" name="Image 11" descr="poster3_back_21.jpg"/>
          <p:cNvPicPr>
            <a:picLocks noChangeAspect="1"/>
          </p:cNvPicPr>
          <p:nvPr/>
        </p:nvPicPr>
        <p:blipFill>
          <a:blip r:embed="rId3" cstate="print">
            <a:clrChange>
              <a:clrFrom>
                <a:srgbClr val="FFFFFF"/>
              </a:clrFrom>
              <a:clrTo>
                <a:srgbClr val="FFFFFF">
                  <a:alpha val="0"/>
                </a:srgbClr>
              </a:clrTo>
            </a:clrChange>
          </a:blip>
          <a:srcRect l="19637" t="11345" r="18135" b="9877"/>
          <a:stretch>
            <a:fillRect/>
          </a:stretch>
        </p:blipFill>
        <p:spPr>
          <a:xfrm>
            <a:off x="7512254" y="116632"/>
            <a:ext cx="1508476" cy="1728192"/>
          </a:xfrm>
          <a:prstGeom prst="rect">
            <a:avLst/>
          </a:prstGeom>
          <a:ln>
            <a:solidFill>
              <a:schemeClr val="bg1"/>
            </a:solidFill>
          </a:ln>
        </p:spPr>
      </p:pic>
      <p:pic>
        <p:nvPicPr>
          <p:cNvPr id="13" name="Image 12" descr="poster3_back_23.jpg"/>
          <p:cNvPicPr>
            <a:picLocks noChangeAspect="1"/>
          </p:cNvPicPr>
          <p:nvPr/>
        </p:nvPicPr>
        <p:blipFill>
          <a:blip r:embed="rId4" cstate="print">
            <a:clrChange>
              <a:clrFrom>
                <a:srgbClr val="FFFFFF"/>
              </a:clrFrom>
              <a:clrTo>
                <a:srgbClr val="FFFFFF">
                  <a:alpha val="0"/>
                </a:srgbClr>
              </a:clrTo>
            </a:clrChange>
          </a:blip>
          <a:srcRect l="22901" t="9422" r="19539" b="4843"/>
          <a:stretch>
            <a:fillRect/>
          </a:stretch>
        </p:blipFill>
        <p:spPr>
          <a:xfrm>
            <a:off x="116262" y="4441180"/>
            <a:ext cx="1224136" cy="1937305"/>
          </a:xfrm>
          <a:prstGeom prst="rect">
            <a:avLst/>
          </a:prstGeom>
          <a:ln>
            <a:solidFill>
              <a:schemeClr val="bg1"/>
            </a:solidFill>
          </a:ln>
        </p:spPr>
      </p:pic>
      <p:pic>
        <p:nvPicPr>
          <p:cNvPr id="14" name="Image 13" descr="poster3_back_22.jpg"/>
          <p:cNvPicPr>
            <a:picLocks noChangeAspect="1"/>
          </p:cNvPicPr>
          <p:nvPr/>
        </p:nvPicPr>
        <p:blipFill>
          <a:blip r:embed="rId5" cstate="print">
            <a:clrChange>
              <a:clrFrom>
                <a:srgbClr val="FFFFFF"/>
              </a:clrFrom>
              <a:clrTo>
                <a:srgbClr val="FFFFFF">
                  <a:alpha val="0"/>
                </a:srgbClr>
              </a:clrTo>
            </a:clrChange>
          </a:blip>
          <a:srcRect l="17518" t="7066" r="9906" b="5784"/>
          <a:stretch>
            <a:fillRect/>
          </a:stretch>
        </p:blipFill>
        <p:spPr>
          <a:xfrm>
            <a:off x="107504" y="2204865"/>
            <a:ext cx="1241652" cy="1584176"/>
          </a:xfrm>
          <a:prstGeom prst="rect">
            <a:avLst/>
          </a:prstGeom>
          <a:ln>
            <a:solidFill>
              <a:schemeClr val="bg1"/>
            </a:solidFill>
          </a:ln>
        </p:spPr>
      </p:pic>
      <p:pic>
        <p:nvPicPr>
          <p:cNvPr id="15" name="Image 14" descr="poster3_back_24.jpg"/>
          <p:cNvPicPr>
            <a:picLocks noChangeAspect="1"/>
          </p:cNvPicPr>
          <p:nvPr/>
        </p:nvPicPr>
        <p:blipFill>
          <a:blip r:embed="rId6" cstate="print">
            <a:clrChange>
              <a:clrFrom>
                <a:srgbClr val="FFFFFF"/>
              </a:clrFrom>
              <a:clrTo>
                <a:srgbClr val="FFFFFF">
                  <a:alpha val="0"/>
                </a:srgbClr>
              </a:clrTo>
            </a:clrChange>
          </a:blip>
          <a:srcRect l="17518" r="12409"/>
          <a:stretch>
            <a:fillRect/>
          </a:stretch>
        </p:blipFill>
        <p:spPr>
          <a:xfrm>
            <a:off x="4608512" y="2132856"/>
            <a:ext cx="1368152" cy="2074491"/>
          </a:xfrm>
          <a:prstGeom prst="rect">
            <a:avLst/>
          </a:prstGeom>
          <a:ln>
            <a:solidFill>
              <a:schemeClr val="bg1"/>
            </a:solidFill>
          </a:ln>
        </p:spPr>
      </p:pic>
      <p:pic>
        <p:nvPicPr>
          <p:cNvPr id="16" name="Image 15" descr="poster3_back_25.jpg"/>
          <p:cNvPicPr>
            <a:picLocks noChangeAspect="1"/>
          </p:cNvPicPr>
          <p:nvPr/>
        </p:nvPicPr>
        <p:blipFill>
          <a:blip r:embed="rId7" cstate="print">
            <a:clrChange>
              <a:clrFrom>
                <a:srgbClr val="FFFFFF"/>
              </a:clrFrom>
              <a:clrTo>
                <a:srgbClr val="FFFFFF">
                  <a:alpha val="0"/>
                </a:srgbClr>
              </a:clrTo>
            </a:clrChange>
          </a:blip>
          <a:srcRect l="10010" r="7403"/>
          <a:stretch>
            <a:fillRect/>
          </a:stretch>
        </p:blipFill>
        <p:spPr>
          <a:xfrm>
            <a:off x="6102842" y="2151053"/>
            <a:ext cx="1584177" cy="2038097"/>
          </a:xfrm>
          <a:prstGeom prst="rect">
            <a:avLst/>
          </a:prstGeom>
          <a:ln>
            <a:solidFill>
              <a:schemeClr val="bg1"/>
            </a:solidFill>
          </a:ln>
        </p:spPr>
      </p:pic>
      <p:pic>
        <p:nvPicPr>
          <p:cNvPr id="17" name="Image 16" descr="poster3_back_26.jpg"/>
          <p:cNvPicPr>
            <a:picLocks noChangeAspect="1"/>
          </p:cNvPicPr>
          <p:nvPr/>
        </p:nvPicPr>
        <p:blipFill>
          <a:blip r:embed="rId8" cstate="print">
            <a:clrChange>
              <a:clrFrom>
                <a:srgbClr val="FFFFFF"/>
              </a:clrFrom>
              <a:clrTo>
                <a:srgbClr val="FFFFFF">
                  <a:alpha val="0"/>
                </a:srgbClr>
              </a:clrTo>
            </a:clrChange>
          </a:blip>
          <a:srcRect l="15926" t="5011" r="10812"/>
          <a:stretch>
            <a:fillRect/>
          </a:stretch>
        </p:blipFill>
        <p:spPr>
          <a:xfrm>
            <a:off x="7813197" y="2161989"/>
            <a:ext cx="1223299" cy="2016224"/>
          </a:xfrm>
          <a:prstGeom prst="rect">
            <a:avLst/>
          </a:prstGeom>
          <a:ln>
            <a:solidFill>
              <a:schemeClr val="bg1"/>
            </a:solidFill>
          </a:ln>
        </p:spPr>
      </p:pic>
      <p:sp>
        <p:nvSpPr>
          <p:cNvPr id="10" name="Rectangle 9"/>
          <p:cNvSpPr/>
          <p:nvPr/>
        </p:nvSpPr>
        <p:spPr>
          <a:xfrm>
            <a:off x="0" y="1013827"/>
            <a:ext cx="7812360" cy="830997"/>
          </a:xfrm>
          <a:prstGeom prst="rect">
            <a:avLst/>
          </a:prstGeom>
        </p:spPr>
        <p:txBody>
          <a:bodyPr wrap="square">
            <a:spAutoFit/>
          </a:bodyPr>
          <a:lstStyle/>
          <a:p>
            <a:pPr fontAlgn="ctr"/>
            <a:r>
              <a:rPr lang="en-US" sz="2400" dirty="0" smtClean="0">
                <a:latin typeface="Arial Unicode MS" pitchFamily="34" charset="-128"/>
                <a:ea typeface="Arial Unicode MS" pitchFamily="34" charset="-128"/>
                <a:cs typeface="Arial Unicode MS" pitchFamily="34" charset="-128"/>
              </a:rPr>
              <a:t>First fruiting: </a:t>
            </a:r>
            <a:r>
              <a:rPr lang="en-US" sz="2400" b="1" dirty="0" smtClean="0">
                <a:latin typeface="Arial Unicode MS" pitchFamily="34" charset="-128"/>
                <a:ea typeface="Arial Unicode MS" pitchFamily="34" charset="-128"/>
                <a:cs typeface="Arial Unicode MS" pitchFamily="34" charset="-128"/>
              </a:rPr>
              <a:t>around fifth season </a:t>
            </a:r>
            <a:r>
              <a:rPr lang="en-US" sz="2400" dirty="0" smtClean="0">
                <a:latin typeface="Arial Unicode MS" pitchFamily="34" charset="-128"/>
                <a:ea typeface="Arial Unicode MS" pitchFamily="34" charset="-128"/>
                <a:cs typeface="Arial Unicode MS" pitchFamily="34" charset="-128"/>
              </a:rPr>
              <a:t>in the ground. </a:t>
            </a:r>
          </a:p>
          <a:p>
            <a:pPr fontAlgn="ctr"/>
            <a:r>
              <a:rPr lang="en-US" sz="2400" dirty="0" smtClean="0">
                <a:latin typeface="Arial Unicode MS" pitchFamily="34" charset="-128"/>
                <a:ea typeface="Arial Unicode MS" pitchFamily="34" charset="-128"/>
                <a:cs typeface="Arial Unicode MS" pitchFamily="34" charset="-128"/>
              </a:rPr>
              <a:t>Pick fruits when </a:t>
            </a:r>
            <a:r>
              <a:rPr lang="en-US" sz="2400" b="1" dirty="0" smtClean="0">
                <a:latin typeface="Arial Unicode MS" pitchFamily="34" charset="-128"/>
                <a:ea typeface="Arial Unicode MS" pitchFamily="34" charset="-128"/>
                <a:cs typeface="Arial Unicode MS" pitchFamily="34" charset="-128"/>
              </a:rPr>
              <a:t>green</a:t>
            </a:r>
            <a:r>
              <a:rPr lang="en-US" sz="2400" dirty="0" smtClean="0">
                <a:latin typeface="Arial Unicode MS" pitchFamily="34" charset="-128"/>
                <a:ea typeface="Arial Unicode MS" pitchFamily="34" charset="-128"/>
                <a:cs typeface="Arial Unicode MS" pitchFamily="34" charset="-128"/>
              </a:rPr>
              <a:t>;</a:t>
            </a:r>
            <a:r>
              <a:rPr lang="en-US" sz="2400" b="1"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they ripen off the tree. </a:t>
            </a:r>
            <a:endParaRPr lang="fr-FR" sz="2400" dirty="0" smtClean="0">
              <a:latin typeface="Arial Unicode MS" pitchFamily="34" charset="-128"/>
              <a:ea typeface="Arial Unicode MS" pitchFamily="34" charset="-128"/>
              <a:cs typeface="Arial Unicode MS" pitchFamily="34" charset="-128"/>
            </a:endParaRPr>
          </a:p>
        </p:txBody>
      </p:sp>
      <p:sp>
        <p:nvSpPr>
          <p:cNvPr id="11" name="Rectangle 10"/>
          <p:cNvSpPr/>
          <p:nvPr/>
        </p:nvSpPr>
        <p:spPr>
          <a:xfrm>
            <a:off x="1403648" y="2348881"/>
            <a:ext cx="2915816" cy="1200329"/>
          </a:xfrm>
          <a:prstGeom prst="rect">
            <a:avLst/>
          </a:prstGeom>
        </p:spPr>
        <p:txBody>
          <a:bodyPr wrap="square">
            <a:spAutoFit/>
          </a:bodyPr>
          <a:lstStyle/>
          <a:p>
            <a:pPr algn="just" fontAlgn="ctr"/>
            <a:r>
              <a:rPr lang="en-US" sz="2400" b="1" dirty="0" smtClean="0">
                <a:latin typeface="Arial Unicode MS" pitchFamily="34" charset="-128"/>
                <a:ea typeface="Arial Unicode MS" pitchFamily="34" charset="-128"/>
                <a:cs typeface="Arial Unicode MS" pitchFamily="34" charset="-128"/>
              </a:rPr>
              <a:t>1. At planting:</a:t>
            </a:r>
            <a:endParaRPr lang="fr-FR" sz="2400" b="1" dirty="0" smtClean="0">
              <a:latin typeface="Arial Unicode MS" pitchFamily="34" charset="-128"/>
              <a:ea typeface="Arial Unicode MS" pitchFamily="34" charset="-128"/>
              <a:cs typeface="Arial Unicode MS" pitchFamily="34" charset="-128"/>
            </a:endParaRPr>
          </a:p>
          <a:p>
            <a:pPr algn="just" fontAlgn="ctr"/>
            <a:r>
              <a:rPr lang="en-US" sz="2400" dirty="0" smtClean="0">
                <a:latin typeface="Arial Unicode MS" pitchFamily="34" charset="-128"/>
                <a:ea typeface="Arial Unicode MS" pitchFamily="34" charset="-128"/>
                <a:cs typeface="Arial Unicode MS" pitchFamily="34" charset="-128"/>
              </a:rPr>
              <a:t>Cut the planted tree back to </a:t>
            </a:r>
            <a:r>
              <a:rPr lang="en-US" sz="2400" b="1" dirty="0" smtClean="0">
                <a:latin typeface="Arial Unicode MS" pitchFamily="34" charset="-128"/>
                <a:ea typeface="Arial Unicode MS" pitchFamily="34" charset="-128"/>
                <a:cs typeface="Arial Unicode MS" pitchFamily="34" charset="-128"/>
              </a:rPr>
              <a:t>knee height</a:t>
            </a:r>
            <a:r>
              <a:rPr lang="en-US"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sp>
        <p:nvSpPr>
          <p:cNvPr id="18" name="Rectangle 17"/>
          <p:cNvSpPr/>
          <p:nvPr/>
        </p:nvSpPr>
        <p:spPr>
          <a:xfrm>
            <a:off x="1331640" y="4293096"/>
            <a:ext cx="3096344" cy="2308324"/>
          </a:xfrm>
          <a:prstGeom prst="rect">
            <a:avLst/>
          </a:prstGeom>
        </p:spPr>
        <p:txBody>
          <a:bodyPr wrap="square">
            <a:spAutoFit/>
          </a:bodyPr>
          <a:lstStyle/>
          <a:p>
            <a:pPr algn="just" fontAlgn="ctr"/>
            <a:r>
              <a:rPr lang="en-US" sz="2400" b="1" dirty="0" smtClean="0">
                <a:latin typeface="Arial Unicode MS" pitchFamily="34" charset="-128"/>
                <a:ea typeface="Arial Unicode MS" pitchFamily="34" charset="-128"/>
                <a:cs typeface="Arial Unicode MS" pitchFamily="34" charset="-128"/>
              </a:rPr>
              <a:t>2. In the first winter:</a:t>
            </a:r>
            <a:endParaRPr lang="fr-FR" sz="2400" b="1" dirty="0" smtClean="0">
              <a:latin typeface="Arial Unicode MS" pitchFamily="34" charset="-128"/>
              <a:ea typeface="Arial Unicode MS" pitchFamily="34" charset="-128"/>
              <a:cs typeface="Arial Unicode MS" pitchFamily="34" charset="-128"/>
            </a:endParaRPr>
          </a:p>
          <a:p>
            <a:pPr algn="just" fontAlgn="ctr"/>
            <a:r>
              <a:rPr lang="en-US" sz="2400" dirty="0" smtClean="0">
                <a:latin typeface="Arial Unicode MS" pitchFamily="34" charset="-128"/>
                <a:ea typeface="Arial Unicode MS" pitchFamily="34" charset="-128"/>
                <a:cs typeface="Arial Unicode MS" pitchFamily="34" charset="-128"/>
              </a:rPr>
              <a:t>Trim the main branches, leaving </a:t>
            </a:r>
            <a:r>
              <a:rPr lang="en-US" sz="2400" b="1" dirty="0" smtClean="0">
                <a:latin typeface="Arial Unicode MS" pitchFamily="34" charset="-128"/>
                <a:ea typeface="Arial Unicode MS" pitchFamily="34" charset="-128"/>
                <a:cs typeface="Arial Unicode MS" pitchFamily="34" charset="-128"/>
              </a:rPr>
              <a:t>one central branch</a:t>
            </a:r>
            <a:r>
              <a:rPr lang="en-US" sz="2400" dirty="0" smtClean="0">
                <a:latin typeface="Arial Unicode MS" pitchFamily="34" charset="-128"/>
                <a:ea typeface="Arial Unicode MS" pitchFamily="34" charset="-128"/>
                <a:cs typeface="Arial Unicode MS" pitchFamily="34" charset="-128"/>
              </a:rPr>
              <a:t>. Leave </a:t>
            </a:r>
            <a:r>
              <a:rPr lang="en-US" sz="2400" b="1" dirty="0" smtClean="0">
                <a:latin typeface="Arial Unicode MS" pitchFamily="34" charset="-128"/>
                <a:ea typeface="Arial Unicode MS" pitchFamily="34" charset="-128"/>
                <a:cs typeface="Arial Unicode MS" pitchFamily="34" charset="-128"/>
              </a:rPr>
              <a:t>2-3 laterals </a:t>
            </a:r>
            <a:r>
              <a:rPr lang="en-US" sz="2400" dirty="0" smtClean="0">
                <a:latin typeface="Arial Unicode MS" pitchFamily="34" charset="-128"/>
                <a:ea typeface="Arial Unicode MS" pitchFamily="34" charset="-128"/>
                <a:cs typeface="Arial Unicode MS" pitchFamily="34" charset="-128"/>
              </a:rPr>
              <a:t>on each main branch.</a:t>
            </a:r>
            <a:endParaRPr lang="fr-FR" sz="2400" dirty="0" smtClean="0">
              <a:latin typeface="Arial Unicode MS" pitchFamily="34" charset="-128"/>
              <a:ea typeface="Arial Unicode MS" pitchFamily="34" charset="-128"/>
              <a:cs typeface="Arial Unicode MS" pitchFamily="34" charset="-128"/>
            </a:endParaRPr>
          </a:p>
        </p:txBody>
      </p:sp>
      <p:sp>
        <p:nvSpPr>
          <p:cNvPr id="19" name="Rectangle 18"/>
          <p:cNvSpPr/>
          <p:nvPr/>
        </p:nvSpPr>
        <p:spPr>
          <a:xfrm>
            <a:off x="4608512" y="4293096"/>
            <a:ext cx="4572000" cy="1938992"/>
          </a:xfrm>
          <a:prstGeom prst="rect">
            <a:avLst/>
          </a:prstGeom>
        </p:spPr>
        <p:txBody>
          <a:bodyPr>
            <a:spAutoFit/>
          </a:bodyPr>
          <a:lstStyle/>
          <a:p>
            <a:pPr algn="just" fontAlgn="ctr"/>
            <a:r>
              <a:rPr lang="en-US" sz="2400" b="1" dirty="0" smtClean="0">
                <a:latin typeface="Arial Unicode MS" pitchFamily="34" charset="-128"/>
                <a:ea typeface="Arial Unicode MS" pitchFamily="34" charset="-128"/>
                <a:cs typeface="Arial Unicode MS" pitchFamily="34" charset="-128"/>
              </a:rPr>
              <a:t>3. From the second winter onwards:</a:t>
            </a:r>
            <a:endParaRPr lang="fr-FR" sz="2400" b="1" dirty="0" smtClean="0">
              <a:latin typeface="Arial Unicode MS" pitchFamily="34" charset="-128"/>
              <a:ea typeface="Arial Unicode MS" pitchFamily="34" charset="-128"/>
              <a:cs typeface="Arial Unicode MS" pitchFamily="34" charset="-128"/>
            </a:endParaRPr>
          </a:p>
          <a:p>
            <a:pPr algn="just" fontAlgn="ctr"/>
            <a:r>
              <a:rPr lang="en-US" sz="2400" dirty="0" smtClean="0">
                <a:latin typeface="Arial Unicode MS" pitchFamily="34" charset="-128"/>
                <a:ea typeface="Arial Unicode MS" pitchFamily="34" charset="-128"/>
                <a:cs typeface="Arial Unicode MS" pitchFamily="34" charset="-128"/>
              </a:rPr>
              <a:t>Trim the main branches and laterals and </a:t>
            </a:r>
            <a:r>
              <a:rPr lang="en-US" sz="2400" b="1" dirty="0" smtClean="0">
                <a:latin typeface="Arial Unicode MS" pitchFamily="34" charset="-128"/>
                <a:ea typeface="Arial Unicode MS" pitchFamily="34" charset="-128"/>
                <a:cs typeface="Arial Unicode MS" pitchFamily="34" charset="-128"/>
              </a:rPr>
              <a:t>leave 2-3 branches </a:t>
            </a:r>
            <a:r>
              <a:rPr lang="en-US" sz="2400" dirty="0" smtClean="0">
                <a:latin typeface="Arial Unicode MS" pitchFamily="34" charset="-128"/>
                <a:ea typeface="Arial Unicode MS" pitchFamily="34" charset="-128"/>
                <a:cs typeface="Arial Unicode MS" pitchFamily="34" charset="-128"/>
              </a:rPr>
              <a:t>coming off each lateral.</a:t>
            </a:r>
            <a:endParaRPr lang="fr-FR"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pPr algn="l"/>
            <a:r>
              <a:rPr lang="en-US" b="1" dirty="0" smtClean="0">
                <a:solidFill>
                  <a:schemeClr val="bg2">
                    <a:lumMod val="25000"/>
                  </a:schemeClr>
                </a:solidFill>
                <a:latin typeface="Arial Unicode MS" pitchFamily="34" charset="-128"/>
                <a:ea typeface="Arial Unicode MS" pitchFamily="34" charset="-128"/>
                <a:cs typeface="Arial Unicode MS" pitchFamily="34" charset="-128"/>
              </a:rPr>
              <a:t>2. Thinning fruit trees</a:t>
            </a:r>
            <a:endParaRPr lang="fr-FR" b="1" dirty="0">
              <a:solidFill>
                <a:schemeClr val="bg2">
                  <a:lumMod val="25000"/>
                </a:schemeClr>
              </a:solidFill>
              <a:latin typeface="Arial Unicode MS" pitchFamily="34" charset="-128"/>
              <a:ea typeface="Arial Unicode MS" pitchFamily="34" charset="-128"/>
              <a:cs typeface="Arial Unicode MS" pitchFamily="34" charset="-128"/>
            </a:endParaRPr>
          </a:p>
        </p:txBody>
      </p:sp>
      <p:grpSp>
        <p:nvGrpSpPr>
          <p:cNvPr id="3" name="Groupe 12"/>
          <p:cNvGrpSpPr/>
          <p:nvPr/>
        </p:nvGrpSpPr>
        <p:grpSpPr>
          <a:xfrm>
            <a:off x="179512" y="2780928"/>
            <a:ext cx="1656184" cy="2796118"/>
            <a:chOff x="323528" y="2780928"/>
            <a:chExt cx="1656184" cy="2796118"/>
          </a:xfrm>
        </p:grpSpPr>
        <p:pic>
          <p:nvPicPr>
            <p:cNvPr id="4" name="Image 3" descr="poster3_back_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23528" y="2780928"/>
              <a:ext cx="1613802" cy="2103653"/>
            </a:xfrm>
            <a:prstGeom prst="rect">
              <a:avLst/>
            </a:prstGeom>
            <a:ln>
              <a:solidFill>
                <a:schemeClr val="bg1"/>
              </a:solidFill>
            </a:ln>
          </p:spPr>
        </p:pic>
        <p:sp>
          <p:nvSpPr>
            <p:cNvPr id="6" name="Rectangle 5"/>
            <p:cNvSpPr/>
            <p:nvPr/>
          </p:nvSpPr>
          <p:spPr>
            <a:xfrm>
              <a:off x="323528" y="4869160"/>
              <a:ext cx="1656184" cy="707886"/>
            </a:xfrm>
            <a:prstGeom prst="rect">
              <a:avLst/>
            </a:prstGeom>
          </p:spPr>
          <p:txBody>
            <a:bodyPr wrap="square">
              <a:spAutoFit/>
            </a:bodyPr>
            <a:lstStyle/>
            <a:p>
              <a:pPr fontAlgn="ctr"/>
              <a:r>
                <a:rPr lang="en-US" sz="2000" dirty="0" smtClean="0">
                  <a:latin typeface="Arial Unicode MS" pitchFamily="34" charset="-128"/>
                  <a:ea typeface="Arial Unicode MS" pitchFamily="34" charset="-128"/>
                  <a:cs typeface="Arial Unicode MS" pitchFamily="34" charset="-128"/>
                </a:rPr>
                <a:t>Peaches and plums</a:t>
              </a:r>
              <a:endParaRPr lang="fr-FR" sz="2000" dirty="0" smtClean="0">
                <a:latin typeface="Arial Unicode MS" pitchFamily="34" charset="-128"/>
                <a:ea typeface="Arial Unicode MS" pitchFamily="34" charset="-128"/>
                <a:cs typeface="Arial Unicode MS" pitchFamily="34" charset="-128"/>
              </a:endParaRPr>
            </a:p>
          </p:txBody>
        </p:sp>
      </p:grpSp>
      <p:grpSp>
        <p:nvGrpSpPr>
          <p:cNvPr id="12" name="Groupe 11"/>
          <p:cNvGrpSpPr/>
          <p:nvPr/>
        </p:nvGrpSpPr>
        <p:grpSpPr>
          <a:xfrm>
            <a:off x="2051720" y="2780928"/>
            <a:ext cx="1656184" cy="2796118"/>
            <a:chOff x="2195736" y="2780928"/>
            <a:chExt cx="1656184" cy="2796118"/>
          </a:xfrm>
        </p:grpSpPr>
        <p:pic>
          <p:nvPicPr>
            <p:cNvPr id="5" name="Image 4" descr="poster3_back_10.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195736" y="2780928"/>
              <a:ext cx="1592795" cy="2076268"/>
            </a:xfrm>
            <a:prstGeom prst="rect">
              <a:avLst/>
            </a:prstGeom>
            <a:ln>
              <a:solidFill>
                <a:schemeClr val="bg1"/>
              </a:solidFill>
            </a:ln>
          </p:spPr>
        </p:pic>
        <p:sp>
          <p:nvSpPr>
            <p:cNvPr id="7" name="Rectangle 6"/>
            <p:cNvSpPr/>
            <p:nvPr/>
          </p:nvSpPr>
          <p:spPr>
            <a:xfrm>
              <a:off x="2195736" y="4869160"/>
              <a:ext cx="1656184" cy="707886"/>
            </a:xfrm>
            <a:prstGeom prst="rect">
              <a:avLst/>
            </a:prstGeom>
          </p:spPr>
          <p:txBody>
            <a:bodyPr wrap="square">
              <a:spAutoFit/>
            </a:bodyPr>
            <a:lstStyle/>
            <a:p>
              <a:pPr fontAlgn="ctr"/>
              <a:r>
                <a:rPr lang="en-US" sz="2000" dirty="0" smtClean="0">
                  <a:latin typeface="Arial Unicode MS" pitchFamily="34" charset="-128"/>
                  <a:ea typeface="Arial Unicode MS" pitchFamily="34" charset="-128"/>
                  <a:cs typeface="Arial Unicode MS" pitchFamily="34" charset="-128"/>
                </a:rPr>
                <a:t>Apples and pears</a:t>
              </a:r>
              <a:endParaRPr lang="fr-FR" sz="2000" dirty="0" smtClean="0">
                <a:latin typeface="Arial Unicode MS" pitchFamily="34" charset="-128"/>
                <a:ea typeface="Arial Unicode MS" pitchFamily="34" charset="-128"/>
                <a:cs typeface="Arial Unicode MS" pitchFamily="34" charset="-128"/>
              </a:endParaRPr>
            </a:p>
          </p:txBody>
        </p:sp>
      </p:grpSp>
      <p:sp>
        <p:nvSpPr>
          <p:cNvPr id="8" name="Rectangle 7"/>
          <p:cNvSpPr/>
          <p:nvPr/>
        </p:nvSpPr>
        <p:spPr>
          <a:xfrm>
            <a:off x="0" y="764704"/>
            <a:ext cx="9324528" cy="1969770"/>
          </a:xfrm>
          <a:prstGeom prst="rect">
            <a:avLst/>
          </a:prstGeom>
        </p:spPr>
        <p:txBody>
          <a:bodyPr wrap="square">
            <a:spAutoFit/>
          </a:bodyPr>
          <a:lstStyle/>
          <a:p>
            <a:pPr fontAlgn="ctr"/>
            <a:r>
              <a:rPr lang="en-US" sz="2600" b="1" dirty="0" smtClean="0">
                <a:latin typeface="Arial Unicode MS" pitchFamily="34" charset="-128"/>
                <a:ea typeface="Arial Unicode MS" pitchFamily="34" charset="-128"/>
                <a:cs typeface="Arial Unicode MS" pitchFamily="34" charset="-128"/>
              </a:rPr>
              <a:t>Why thinning?</a:t>
            </a:r>
          </a:p>
          <a:p>
            <a:pPr fontAlgn="ctr"/>
            <a:r>
              <a:rPr lang="en-US" sz="2400" dirty="0" smtClean="0">
                <a:latin typeface="Arial Unicode MS" pitchFamily="34" charset="-128"/>
                <a:ea typeface="Arial Unicode MS" pitchFamily="34" charset="-128"/>
                <a:cs typeface="Arial Unicode MS" pitchFamily="34" charset="-128"/>
              </a:rPr>
              <a:t>- Too many fruits one year </a:t>
            </a:r>
            <a:r>
              <a:rPr lang="en-US" sz="2400" b="1" dirty="0" smtClean="0">
                <a:latin typeface="Arial Unicode MS" pitchFamily="34" charset="-128"/>
                <a:ea typeface="Arial Unicode MS" pitchFamily="34" charset="-128"/>
                <a:cs typeface="Arial Unicode MS" pitchFamily="34" charset="-128"/>
              </a:rPr>
              <a:t>can lead to few/no fruits </a:t>
            </a:r>
            <a:r>
              <a:rPr lang="en-US" sz="2400" dirty="0" smtClean="0">
                <a:latin typeface="Arial Unicode MS" pitchFamily="34" charset="-128"/>
                <a:ea typeface="Arial Unicode MS" pitchFamily="34" charset="-128"/>
                <a:cs typeface="Arial Unicode MS" pitchFamily="34" charset="-128"/>
              </a:rPr>
              <a:t>the next year.</a:t>
            </a:r>
            <a:endParaRPr lang="fr-FR" sz="2400" dirty="0" smtClean="0">
              <a:latin typeface="Arial Unicode MS" pitchFamily="34" charset="-128"/>
              <a:ea typeface="Arial Unicode MS" pitchFamily="34" charset="-128"/>
              <a:cs typeface="Arial Unicode MS" pitchFamily="34" charset="-128"/>
            </a:endParaRPr>
          </a:p>
          <a:p>
            <a:pPr fontAlgn="ctr">
              <a:buFontTx/>
              <a:buChar char="-"/>
            </a:pPr>
            <a:r>
              <a:rPr lang="en-US" sz="2400" dirty="0" smtClean="0">
                <a:latin typeface="Arial Unicode MS" pitchFamily="34" charset="-128"/>
                <a:ea typeface="Arial Unicode MS" pitchFamily="34" charset="-128"/>
                <a:cs typeface="Arial Unicode MS" pitchFamily="34" charset="-128"/>
              </a:rPr>
              <a:t> Branches can </a:t>
            </a:r>
            <a:r>
              <a:rPr lang="en-US" sz="2400" b="1" dirty="0" smtClean="0">
                <a:latin typeface="Arial Unicode MS" pitchFamily="34" charset="-128"/>
                <a:ea typeface="Arial Unicode MS" pitchFamily="34" charset="-128"/>
                <a:cs typeface="Arial Unicode MS" pitchFamily="34" charset="-128"/>
              </a:rPr>
              <a:t>break </a:t>
            </a:r>
            <a:r>
              <a:rPr lang="en-US" sz="2400" dirty="0" smtClean="0">
                <a:latin typeface="Arial Unicode MS" pitchFamily="34" charset="-128"/>
                <a:ea typeface="Arial Unicode MS" pitchFamily="34" charset="-128"/>
                <a:cs typeface="Arial Unicode MS" pitchFamily="34" charset="-128"/>
              </a:rPr>
              <a:t>if they bear </a:t>
            </a:r>
            <a:r>
              <a:rPr lang="en-US" sz="2400" b="1" dirty="0" smtClean="0">
                <a:latin typeface="Arial Unicode MS" pitchFamily="34" charset="-128"/>
                <a:ea typeface="Arial Unicode MS" pitchFamily="34" charset="-128"/>
                <a:cs typeface="Arial Unicode MS" pitchFamily="34" charset="-128"/>
              </a:rPr>
              <a:t>too many fruits</a:t>
            </a:r>
            <a:r>
              <a:rPr lang="en-US" sz="2400" dirty="0" smtClean="0">
                <a:latin typeface="Arial Unicode MS" pitchFamily="34" charset="-128"/>
                <a:ea typeface="Arial Unicode MS" pitchFamily="34" charset="-128"/>
                <a:cs typeface="Arial Unicode MS" pitchFamily="34" charset="-128"/>
              </a:rPr>
              <a:t>. </a:t>
            </a:r>
          </a:p>
          <a:p>
            <a:pPr fontAlgn="ctr"/>
            <a:r>
              <a:rPr lang="en-US" sz="2400" dirty="0" smtClean="0">
                <a:latin typeface="Arial Unicode MS" pitchFamily="34" charset="-128"/>
                <a:ea typeface="Arial Unicode MS" pitchFamily="34" charset="-128"/>
                <a:cs typeface="Arial Unicode MS" pitchFamily="34" charset="-128"/>
              </a:rPr>
              <a:t>Thinning </a:t>
            </a:r>
            <a:r>
              <a:rPr lang="en-US" sz="2400" b="1" dirty="0" smtClean="0">
                <a:latin typeface="Arial Unicode MS" pitchFamily="34" charset="-128"/>
                <a:ea typeface="Arial Unicode MS" pitchFamily="34" charset="-128"/>
                <a:cs typeface="Arial Unicode MS" pitchFamily="34" charset="-128"/>
              </a:rPr>
              <a:t>ensures fewer but larger fruits </a:t>
            </a:r>
            <a:r>
              <a:rPr lang="en-US" sz="2400" dirty="0" smtClean="0">
                <a:latin typeface="Arial Unicode MS" pitchFamily="34" charset="-128"/>
                <a:ea typeface="Arial Unicode MS" pitchFamily="34" charset="-128"/>
                <a:cs typeface="Arial Unicode MS" pitchFamily="34" charset="-128"/>
              </a:rPr>
              <a:t>rather than many small fruits.</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3888432" y="4293096"/>
            <a:ext cx="5076056" cy="1015663"/>
          </a:xfrm>
          <a:prstGeom prst="rect">
            <a:avLst/>
          </a:prstGeom>
          <a:ln>
            <a:solidFill>
              <a:schemeClr val="bg2">
                <a:lumMod val="25000"/>
              </a:schemeClr>
            </a:solidFill>
          </a:ln>
        </p:spPr>
        <p:txBody>
          <a:bodyPr wrap="square">
            <a:spAutoFit/>
          </a:bodyPr>
          <a:lstStyle/>
          <a:p>
            <a:r>
              <a:rPr lang="en-US" sz="2000" b="1" dirty="0" smtClean="0">
                <a:latin typeface="Arial Unicode MS" pitchFamily="34" charset="-128"/>
                <a:ea typeface="Arial Unicode MS" pitchFamily="34" charset="-128"/>
                <a:cs typeface="Arial Unicode MS" pitchFamily="34" charset="-128"/>
              </a:rPr>
              <a:t>Stone fruits</a:t>
            </a:r>
            <a:r>
              <a:rPr lang="en-US" sz="2000" dirty="0" smtClean="0">
                <a:latin typeface="Arial Unicode MS" pitchFamily="34" charset="-128"/>
                <a:ea typeface="Arial Unicode MS" pitchFamily="34" charset="-128"/>
                <a:cs typeface="Arial Unicode MS" pitchFamily="34" charset="-128"/>
              </a:rPr>
              <a:t>: peaches, plum, apricots </a:t>
            </a:r>
          </a:p>
          <a:p>
            <a:r>
              <a:rPr lang="en-US" sz="2000" b="1" dirty="0" err="1" smtClean="0">
                <a:latin typeface="Arial Unicode MS" pitchFamily="34" charset="-128"/>
                <a:ea typeface="Arial Unicode MS" pitchFamily="34" charset="-128"/>
                <a:cs typeface="Arial Unicode MS" pitchFamily="34" charset="-128"/>
              </a:rPr>
              <a:t>Pome</a:t>
            </a:r>
            <a:r>
              <a:rPr lang="en-US" sz="2000" b="1" dirty="0" smtClean="0">
                <a:latin typeface="Arial Unicode MS" pitchFamily="34" charset="-128"/>
                <a:ea typeface="Arial Unicode MS" pitchFamily="34" charset="-128"/>
                <a:cs typeface="Arial Unicode MS" pitchFamily="34" charset="-128"/>
              </a:rPr>
              <a:t> fruits</a:t>
            </a:r>
            <a:r>
              <a:rPr lang="en-US" sz="2000" dirty="0" smtClean="0">
                <a:latin typeface="Arial Unicode MS" pitchFamily="34" charset="-128"/>
                <a:ea typeface="Arial Unicode MS" pitchFamily="34" charset="-128"/>
                <a:cs typeface="Arial Unicode MS" pitchFamily="34" charset="-128"/>
              </a:rPr>
              <a:t>: apples and pears</a:t>
            </a:r>
          </a:p>
          <a:p>
            <a:r>
              <a:rPr lang="en-US" sz="2000" b="1" dirty="0" smtClean="0">
                <a:latin typeface="Arial Unicode MS" pitchFamily="34" charset="-128"/>
                <a:ea typeface="Arial Unicode MS" pitchFamily="34" charset="-128"/>
                <a:cs typeface="Arial Unicode MS" pitchFamily="34" charset="-128"/>
              </a:rPr>
              <a:t>Citrus</a:t>
            </a:r>
            <a:r>
              <a:rPr lang="en-US" sz="2000" dirty="0" smtClean="0">
                <a:latin typeface="Arial Unicode MS" pitchFamily="34" charset="-128"/>
                <a:ea typeface="Arial Unicode MS" pitchFamily="34" charset="-128"/>
                <a:cs typeface="Arial Unicode MS" pitchFamily="34" charset="-128"/>
              </a:rPr>
              <a:t>: oranges, lemons, </a:t>
            </a:r>
            <a:r>
              <a:rPr lang="en-US" sz="2000" dirty="0" err="1" smtClean="0">
                <a:latin typeface="Arial Unicode MS" pitchFamily="34" charset="-128"/>
                <a:ea typeface="Arial Unicode MS" pitchFamily="34" charset="-128"/>
                <a:cs typeface="Arial Unicode MS" pitchFamily="34" charset="-128"/>
              </a:rPr>
              <a:t>naartjies</a:t>
            </a:r>
            <a:endParaRPr lang="fr-FR" sz="2000" dirty="0"/>
          </a:p>
        </p:txBody>
      </p:sp>
      <p:sp>
        <p:nvSpPr>
          <p:cNvPr id="10" name="Rectangle 9"/>
          <p:cNvSpPr/>
          <p:nvPr/>
        </p:nvSpPr>
        <p:spPr>
          <a:xfrm>
            <a:off x="1259632" y="5589240"/>
            <a:ext cx="7704856" cy="1200329"/>
          </a:xfrm>
          <a:prstGeom prst="rect">
            <a:avLst/>
          </a:prstGeom>
        </p:spPr>
        <p:txBody>
          <a:bodyPr wrap="square">
            <a:spAutoFit/>
          </a:bodyPr>
          <a:lstStyle/>
          <a:p>
            <a:pPr fontAlgn="ctr"/>
            <a:r>
              <a:rPr lang="en-US" sz="2400" dirty="0" smtClean="0">
                <a:latin typeface="Arial Unicode MS" pitchFamily="34" charset="-128"/>
                <a:ea typeface="Arial Unicode MS" pitchFamily="34" charset="-128"/>
                <a:cs typeface="Arial Unicode MS" pitchFamily="34" charset="-128"/>
              </a:rPr>
              <a:t>When thinning fruit trees, you should leave about </a:t>
            </a:r>
            <a:r>
              <a:rPr lang="en-US" sz="2400" b="1" dirty="0" smtClean="0">
                <a:latin typeface="Arial Unicode MS" pitchFamily="34" charset="-128"/>
                <a:ea typeface="Arial Unicode MS" pitchFamily="34" charset="-128"/>
                <a:cs typeface="Arial Unicode MS" pitchFamily="34" charset="-128"/>
              </a:rPr>
              <a:t>7-8 fruits per </a:t>
            </a:r>
            <a:r>
              <a:rPr lang="en-US" sz="2400" b="1" dirty="0" err="1" smtClean="0">
                <a:latin typeface="Arial Unicode MS" pitchFamily="34" charset="-128"/>
                <a:ea typeface="Arial Unicode MS" pitchFamily="34" charset="-128"/>
                <a:cs typeface="Arial Unicode MS" pitchFamily="34" charset="-128"/>
              </a:rPr>
              <a:t>metre</a:t>
            </a:r>
            <a:r>
              <a:rPr lang="en-US" sz="2400" b="1" dirty="0" smtClean="0">
                <a:latin typeface="Arial Unicode MS" pitchFamily="34" charset="-128"/>
                <a:ea typeface="Arial Unicode MS" pitchFamily="34" charset="-128"/>
                <a:cs typeface="Arial Unicode MS" pitchFamily="34" charset="-128"/>
              </a:rPr>
              <a:t> of branch</a:t>
            </a:r>
            <a:r>
              <a:rPr lang="en-US" sz="2400" dirty="0" smtClean="0">
                <a:latin typeface="Arial Unicode MS" pitchFamily="34" charset="-128"/>
                <a:ea typeface="Arial Unicode MS" pitchFamily="34" charset="-128"/>
                <a:cs typeface="Arial Unicode MS" pitchFamily="34" charset="-128"/>
              </a:rPr>
              <a:t>, or about 4 fruits per arm’s length.</a:t>
            </a:r>
            <a:endParaRPr lang="fr-FR" sz="2400" dirty="0" smtClean="0">
              <a:latin typeface="Arial Unicode MS" pitchFamily="34" charset="-128"/>
              <a:ea typeface="Arial Unicode MS" pitchFamily="34" charset="-128"/>
              <a:cs typeface="Arial Unicode MS" pitchFamily="34" charset="-128"/>
            </a:endParaRPr>
          </a:p>
        </p:txBody>
      </p:sp>
      <p:sp>
        <p:nvSpPr>
          <p:cNvPr id="11" name="Rectangle 10"/>
          <p:cNvSpPr/>
          <p:nvPr/>
        </p:nvSpPr>
        <p:spPr>
          <a:xfrm>
            <a:off x="3851920" y="2636912"/>
            <a:ext cx="5292080" cy="1600438"/>
          </a:xfrm>
          <a:prstGeom prst="rect">
            <a:avLst/>
          </a:prstGeom>
        </p:spPr>
        <p:txBody>
          <a:bodyPr wrap="square">
            <a:spAutoFit/>
          </a:bodyPr>
          <a:lstStyle/>
          <a:p>
            <a:pPr fontAlgn="ctr"/>
            <a:r>
              <a:rPr lang="en-US" sz="2600" b="1" dirty="0" smtClean="0">
                <a:latin typeface="Arial Unicode MS" pitchFamily="34" charset="-128"/>
                <a:ea typeface="Arial Unicode MS" pitchFamily="34" charset="-128"/>
                <a:cs typeface="Arial Unicode MS" pitchFamily="34" charset="-128"/>
              </a:rPr>
              <a:t>How to thin?</a:t>
            </a:r>
          </a:p>
          <a:p>
            <a:pPr fontAlgn="ctr"/>
            <a:r>
              <a:rPr lang="en-US" sz="2400" dirty="0" smtClean="0">
                <a:latin typeface="Arial Unicode MS" pitchFamily="34" charset="-128"/>
                <a:ea typeface="Arial Unicode MS" pitchFamily="34" charset="-128"/>
                <a:cs typeface="Arial Unicode MS" pitchFamily="34" charset="-128"/>
              </a:rPr>
              <a:t>Start thinning fruits </a:t>
            </a:r>
            <a:r>
              <a:rPr lang="en-US" sz="2400" b="1" dirty="0" smtClean="0">
                <a:latin typeface="Arial Unicode MS" pitchFamily="34" charset="-128"/>
                <a:ea typeface="Arial Unicode MS" pitchFamily="34" charset="-128"/>
                <a:cs typeface="Arial Unicode MS" pitchFamily="34" charset="-128"/>
              </a:rPr>
              <a:t>6-8 weeks after flowering </a:t>
            </a:r>
            <a:r>
              <a:rPr lang="en-US" sz="2400" dirty="0" smtClean="0">
                <a:latin typeface="Arial Unicode MS" pitchFamily="34" charset="-128"/>
                <a:ea typeface="Arial Unicode MS" pitchFamily="34" charset="-128"/>
                <a:cs typeface="Arial Unicode MS" pitchFamily="34" charset="-128"/>
              </a:rPr>
              <a:t>when the fruits are the size of marbles, or small pebbles.</a:t>
            </a:r>
            <a:endParaRPr lang="fr-FR" sz="2400" dirty="0" smtClean="0">
              <a:latin typeface="Arial Unicode MS" pitchFamily="34" charset="-128"/>
              <a:ea typeface="Arial Unicode MS" pitchFamily="34" charset="-128"/>
              <a:cs typeface="Arial Unicode MS" pitchFamily="34" charset="-128"/>
            </a:endParaRPr>
          </a:p>
        </p:txBody>
      </p:sp>
      <p:grpSp>
        <p:nvGrpSpPr>
          <p:cNvPr id="13" name="Groupe 11"/>
          <p:cNvGrpSpPr/>
          <p:nvPr/>
        </p:nvGrpSpPr>
        <p:grpSpPr>
          <a:xfrm>
            <a:off x="179512" y="5589240"/>
            <a:ext cx="8784976" cy="1200329"/>
            <a:chOff x="-36512" y="5301207"/>
            <a:chExt cx="8784976" cy="1200329"/>
          </a:xfrm>
        </p:grpSpPr>
        <p:sp>
          <p:nvSpPr>
            <p:cNvPr id="17" name="Triangle isocèle 16"/>
            <p:cNvSpPr/>
            <p:nvPr/>
          </p:nvSpPr>
          <p:spPr>
            <a:xfrm>
              <a:off x="179512" y="5565433"/>
              <a:ext cx="792088" cy="7200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8" name="Rectangle 17"/>
            <p:cNvSpPr/>
            <p:nvPr/>
          </p:nvSpPr>
          <p:spPr>
            <a:xfrm>
              <a:off x="-36512" y="5301207"/>
              <a:ext cx="8784976" cy="12003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2114"/>
          </a:xfrm>
        </p:spPr>
        <p:txBody>
          <a:bodyPr>
            <a:noAutofit/>
          </a:bodyPr>
          <a:lstStyle/>
          <a:p>
            <a:pPr algn="l"/>
            <a:r>
              <a:rPr lang="en-US" sz="3600" b="1" dirty="0" smtClean="0">
                <a:solidFill>
                  <a:schemeClr val="bg2">
                    <a:lumMod val="25000"/>
                  </a:schemeClr>
                </a:solidFill>
                <a:latin typeface="Arial Unicode MS" pitchFamily="34" charset="-128"/>
                <a:ea typeface="Arial Unicode MS" pitchFamily="34" charset="-128"/>
                <a:cs typeface="Arial Unicode MS" pitchFamily="34" charset="-128"/>
              </a:rPr>
              <a:t>3. Effective fruit trees watering and care </a:t>
            </a:r>
            <a:endParaRPr lang="fr-FR" sz="3600" b="1" dirty="0">
              <a:solidFill>
                <a:schemeClr val="bg2">
                  <a:lumMod val="25000"/>
                </a:schemeClr>
              </a:solidFill>
              <a:latin typeface="Arial Unicode MS" pitchFamily="34" charset="-128"/>
              <a:ea typeface="Arial Unicode MS" pitchFamily="34" charset="-128"/>
              <a:cs typeface="Arial Unicode MS" pitchFamily="34" charset="-128"/>
            </a:endParaRPr>
          </a:p>
        </p:txBody>
      </p:sp>
      <p:pic>
        <p:nvPicPr>
          <p:cNvPr id="14" name="Image 13" descr="poster3_back_11.jpg"/>
          <p:cNvPicPr>
            <a:picLocks noChangeAspect="1"/>
          </p:cNvPicPr>
          <p:nvPr/>
        </p:nvPicPr>
        <p:blipFill>
          <a:blip r:embed="rId3" cstate="print">
            <a:clrChange>
              <a:clrFrom>
                <a:srgbClr val="FFFFFF"/>
              </a:clrFrom>
              <a:clrTo>
                <a:srgbClr val="FFFFFF">
                  <a:alpha val="0"/>
                </a:srgbClr>
              </a:clrTo>
            </a:clrChange>
          </a:blip>
          <a:srcRect l="8354" r="7871"/>
          <a:stretch>
            <a:fillRect/>
          </a:stretch>
        </p:blipFill>
        <p:spPr>
          <a:xfrm>
            <a:off x="179512" y="1700808"/>
            <a:ext cx="1800200" cy="2182368"/>
          </a:xfrm>
          <a:prstGeom prst="rect">
            <a:avLst/>
          </a:prstGeom>
          <a:ln>
            <a:solidFill>
              <a:schemeClr val="bg1"/>
            </a:solidFill>
          </a:ln>
        </p:spPr>
      </p:pic>
      <p:pic>
        <p:nvPicPr>
          <p:cNvPr id="15" name="Image 14" descr="poster3_back_12.jpg"/>
          <p:cNvPicPr>
            <a:picLocks noChangeAspect="1"/>
          </p:cNvPicPr>
          <p:nvPr/>
        </p:nvPicPr>
        <p:blipFill>
          <a:blip r:embed="rId4" cstate="print">
            <a:clrChange>
              <a:clrFrom>
                <a:srgbClr val="FFFFFF"/>
              </a:clrFrom>
              <a:clrTo>
                <a:srgbClr val="FFFFFF">
                  <a:alpha val="0"/>
                </a:srgbClr>
              </a:clrTo>
            </a:clrChange>
          </a:blip>
          <a:srcRect t="3299" b="8644"/>
          <a:stretch>
            <a:fillRect/>
          </a:stretch>
        </p:blipFill>
        <p:spPr>
          <a:xfrm>
            <a:off x="6732240" y="3501008"/>
            <a:ext cx="2148840" cy="1921720"/>
          </a:xfrm>
          <a:prstGeom prst="rect">
            <a:avLst/>
          </a:prstGeom>
          <a:ln>
            <a:solidFill>
              <a:schemeClr val="bg1"/>
            </a:solidFill>
          </a:ln>
        </p:spPr>
      </p:pic>
      <p:sp>
        <p:nvSpPr>
          <p:cNvPr id="8" name="Rectangle 7"/>
          <p:cNvSpPr/>
          <p:nvPr/>
        </p:nvSpPr>
        <p:spPr>
          <a:xfrm>
            <a:off x="2123728" y="1844824"/>
            <a:ext cx="7020272" cy="1200329"/>
          </a:xfrm>
          <a:prstGeom prst="rect">
            <a:avLst/>
          </a:prstGeom>
        </p:spPr>
        <p:txBody>
          <a:bodyPr wrap="square">
            <a:spAutoFit/>
          </a:bodyPr>
          <a:lstStyle/>
          <a:p>
            <a:pPr algn="just" fontAlgn="ctr">
              <a:buFontTx/>
              <a:buChar char="-"/>
            </a:pPr>
            <a:r>
              <a:rPr lang="en-GB" sz="2400" dirty="0" smtClean="0">
                <a:latin typeface="Arial Unicode MS" pitchFamily="34" charset="-128"/>
                <a:ea typeface="Arial Unicode MS" pitchFamily="34" charset="-128"/>
                <a:cs typeface="Arial Unicode MS" pitchFamily="34" charset="-128"/>
              </a:rPr>
              <a:t> Build </a:t>
            </a:r>
            <a:r>
              <a:rPr lang="en-GB" sz="2400" b="1" dirty="0" smtClean="0">
                <a:latin typeface="Arial Unicode MS" pitchFamily="34" charset="-128"/>
                <a:ea typeface="Arial Unicode MS" pitchFamily="34" charset="-128"/>
                <a:cs typeface="Arial Unicode MS" pitchFamily="34" charset="-128"/>
              </a:rPr>
              <a:t>a watering basin </a:t>
            </a:r>
            <a:r>
              <a:rPr lang="en-GB" sz="2400" dirty="0" smtClean="0">
                <a:latin typeface="Arial Unicode MS" pitchFamily="34" charset="-128"/>
                <a:ea typeface="Arial Unicode MS" pitchFamily="34" charset="-128"/>
                <a:cs typeface="Arial Unicode MS" pitchFamily="34" charset="-128"/>
              </a:rPr>
              <a:t>to cover the root area </a:t>
            </a:r>
          </a:p>
          <a:p>
            <a:pPr algn="just" fontAlgn="ctr"/>
            <a:r>
              <a:rPr lang="en-GB" sz="2400" dirty="0" smtClean="0">
                <a:latin typeface="Arial Unicode MS" pitchFamily="34" charset="-128"/>
                <a:ea typeface="Arial Unicode MS" pitchFamily="34" charset="-128"/>
                <a:cs typeface="Arial Unicode MS" pitchFamily="34" charset="-128"/>
              </a:rPr>
              <a:t>and </a:t>
            </a:r>
            <a:r>
              <a:rPr lang="en-GB" sz="2400" b="1" dirty="0" smtClean="0">
                <a:latin typeface="Arial Unicode MS" pitchFamily="34" charset="-128"/>
                <a:ea typeface="Arial Unicode MS" pitchFamily="34" charset="-128"/>
                <a:cs typeface="Arial Unicode MS" pitchFamily="34" charset="-128"/>
              </a:rPr>
              <a:t>direct water towards the roots</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a:p>
            <a:pPr algn="just" fontAlgn="ctr"/>
            <a:r>
              <a:rPr lang="en-GB" sz="2400" dirty="0" smtClean="0">
                <a:latin typeface="Arial Unicode MS" pitchFamily="34" charset="-128"/>
                <a:ea typeface="Arial Unicode MS" pitchFamily="34" charset="-128"/>
                <a:cs typeface="Arial Unicode MS" pitchFamily="34" charset="-128"/>
              </a:rPr>
              <a:t>- Use </a:t>
            </a:r>
            <a:r>
              <a:rPr lang="en-GB" sz="2400" b="1" dirty="0" smtClean="0">
                <a:latin typeface="Arial Unicode MS" pitchFamily="34" charset="-128"/>
                <a:ea typeface="Arial Unicode MS" pitchFamily="34" charset="-128"/>
                <a:cs typeface="Arial Unicode MS" pitchFamily="34" charset="-128"/>
              </a:rPr>
              <a:t>drip irrigation</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0" y="4005064"/>
            <a:ext cx="6804248" cy="1569660"/>
          </a:xfrm>
          <a:prstGeom prst="rect">
            <a:avLst/>
          </a:prstGeom>
        </p:spPr>
        <p:txBody>
          <a:bodyPr wrap="square">
            <a:spAutoFit/>
          </a:bodyPr>
          <a:lstStyle/>
          <a:p>
            <a:pPr algn="just" fontAlgn="ctr">
              <a:buFontTx/>
              <a:buChar char="-"/>
            </a:pPr>
            <a:r>
              <a:rPr lang="en-GB" sz="2400" dirty="0" smtClean="0">
                <a:latin typeface="Arial Unicode MS" pitchFamily="34" charset="-128"/>
                <a:ea typeface="Arial Unicode MS" pitchFamily="34" charset="-128"/>
                <a:cs typeface="Arial Unicode MS" pitchFamily="34" charset="-128"/>
              </a:rPr>
              <a:t> Use a mulch to conserve moisture</a:t>
            </a:r>
            <a:r>
              <a:rPr lang="en-GB" sz="2000" dirty="0" smtClean="0">
                <a:latin typeface="Arial Unicode MS" pitchFamily="34" charset="-128"/>
                <a:ea typeface="Arial Unicode MS" pitchFamily="34" charset="-128"/>
                <a:cs typeface="Arial Unicode MS" pitchFamily="34" charset="-128"/>
              </a:rPr>
              <a:t>:</a:t>
            </a:r>
            <a:endParaRPr lang="fr-FR" sz="2000" dirty="0" smtClean="0">
              <a:latin typeface="Arial Unicode MS" pitchFamily="34" charset="-128"/>
              <a:ea typeface="Arial Unicode MS" pitchFamily="34" charset="-128"/>
              <a:cs typeface="Arial Unicode MS" pitchFamily="34" charset="-128"/>
            </a:endParaRPr>
          </a:p>
          <a:p>
            <a:pPr fontAlgn="ctr">
              <a:buFont typeface="Arial" pitchFamily="34" charset="0"/>
              <a:buChar char="•"/>
            </a:pPr>
            <a:r>
              <a:rPr lang="en-US" sz="2400" b="1" dirty="0" smtClean="0">
                <a:latin typeface="Arial Unicode MS" pitchFamily="34" charset="-128"/>
                <a:ea typeface="Arial Unicode MS" pitchFamily="34" charset="-128"/>
                <a:cs typeface="Arial Unicode MS" pitchFamily="34" charset="-128"/>
              </a:rPr>
              <a:t> organic material</a:t>
            </a:r>
            <a:r>
              <a:rPr lang="en-US" sz="2400" dirty="0" smtClean="0">
                <a:latin typeface="Arial Unicode MS" pitchFamily="34" charset="-128"/>
                <a:ea typeface="Arial Unicode MS" pitchFamily="34" charset="-128"/>
                <a:cs typeface="Arial Unicode MS" pitchFamily="34" charset="-128"/>
              </a:rPr>
              <a:t>: compost, sawdust, bark, wood chips, straw </a:t>
            </a:r>
          </a:p>
          <a:p>
            <a:pPr fontAlgn="ctr">
              <a:buFont typeface="Arial" pitchFamily="34" charset="0"/>
              <a:buChar char="•"/>
            </a:pPr>
            <a:r>
              <a:rPr lang="en-US" sz="2400" dirty="0" smtClean="0">
                <a:latin typeface="Arial Unicode MS" pitchFamily="34" charset="-128"/>
                <a:ea typeface="Arial Unicode MS" pitchFamily="34" charset="-128"/>
                <a:cs typeface="Arial Unicode MS" pitchFamily="34" charset="-128"/>
              </a:rPr>
              <a:t> </a:t>
            </a:r>
            <a:r>
              <a:rPr lang="en-US" sz="2400" b="1" dirty="0" smtClean="0">
                <a:latin typeface="Arial Unicode MS" pitchFamily="34" charset="-128"/>
                <a:ea typeface="Arial Unicode MS" pitchFamily="34" charset="-128"/>
                <a:cs typeface="Arial Unicode MS" pitchFamily="34" charset="-128"/>
              </a:rPr>
              <a:t>inorganic material</a:t>
            </a:r>
            <a:r>
              <a:rPr lang="en-US" sz="2400" dirty="0" smtClean="0">
                <a:latin typeface="Arial Unicode MS" pitchFamily="34" charset="-128"/>
                <a:ea typeface="Arial Unicode MS" pitchFamily="34" charset="-128"/>
                <a:cs typeface="Arial Unicode MS" pitchFamily="34" charset="-128"/>
              </a:rPr>
              <a:t>: black plastic, stones</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18"/>
          <p:cNvGrpSpPr/>
          <p:nvPr/>
        </p:nvGrpSpPr>
        <p:grpSpPr>
          <a:xfrm>
            <a:off x="99753" y="5613047"/>
            <a:ext cx="8881360" cy="1200329"/>
            <a:chOff x="83128" y="5834579"/>
            <a:chExt cx="8881360" cy="1200329"/>
          </a:xfrm>
        </p:grpSpPr>
        <p:sp>
          <p:nvSpPr>
            <p:cNvPr id="10" name="Rectangle 9"/>
            <p:cNvSpPr/>
            <p:nvPr/>
          </p:nvSpPr>
          <p:spPr>
            <a:xfrm>
              <a:off x="971600" y="5834579"/>
              <a:ext cx="7992888" cy="1200329"/>
            </a:xfrm>
            <a:prstGeom prst="rect">
              <a:avLst/>
            </a:prstGeom>
          </p:spPr>
          <p:txBody>
            <a:bodyPr wrap="square">
              <a:spAutoFit/>
            </a:bodyPr>
            <a:lstStyle/>
            <a:p>
              <a:pPr algn="just" fontAlgn="ctr"/>
              <a:r>
                <a:rPr lang="en-US" sz="2400" b="1" dirty="0" smtClean="0">
                  <a:latin typeface="Arial Unicode MS" pitchFamily="34" charset="-128"/>
                  <a:ea typeface="Arial Unicode MS" pitchFamily="34" charset="-128"/>
                  <a:cs typeface="Arial Unicode MS" pitchFamily="34" charset="-128"/>
                </a:rPr>
                <a:t>Organic mulch should not be in contact with tree trunks </a:t>
              </a:r>
              <a:r>
                <a:rPr lang="en-US" sz="2400" dirty="0" smtClean="0">
                  <a:latin typeface="Arial Unicode MS" pitchFamily="34" charset="-128"/>
                  <a:ea typeface="Arial Unicode MS" pitchFamily="34" charset="-128"/>
                  <a:cs typeface="Arial Unicode MS" pitchFamily="34" charset="-128"/>
                </a:rPr>
                <a:t>as constant moisture against the trunk </a:t>
              </a:r>
              <a:r>
                <a:rPr lang="en-US" sz="2400" b="1" dirty="0" smtClean="0">
                  <a:latin typeface="Arial Unicode MS" pitchFamily="34" charset="-128"/>
                  <a:ea typeface="Arial Unicode MS" pitchFamily="34" charset="-128"/>
                  <a:cs typeface="Arial Unicode MS" pitchFamily="34" charset="-128"/>
                </a:rPr>
                <a:t>promotes diseases</a:t>
              </a:r>
              <a:r>
                <a:rPr lang="en-US"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grpSp>
          <p:nvGrpSpPr>
            <p:cNvPr id="4" name="Groupe 11"/>
            <p:cNvGrpSpPr/>
            <p:nvPr/>
          </p:nvGrpSpPr>
          <p:grpSpPr>
            <a:xfrm>
              <a:off x="83128" y="5882780"/>
              <a:ext cx="8881360" cy="1124744"/>
              <a:chOff x="-132896" y="5594747"/>
              <a:chExt cx="8881360" cy="1124744"/>
            </a:xfrm>
          </p:grpSpPr>
          <p:sp>
            <p:nvSpPr>
              <p:cNvPr id="12" name="Triangle isocèle 11"/>
              <p:cNvSpPr/>
              <p:nvPr/>
            </p:nvSpPr>
            <p:spPr>
              <a:xfrm>
                <a:off x="18871" y="5738763"/>
                <a:ext cx="714572" cy="864096"/>
              </a:xfrm>
              <a:prstGeom prst="triangle">
                <a:avLst>
                  <a:gd name="adj" fmla="val 4749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3" name="Rectangle 12"/>
              <p:cNvSpPr/>
              <p:nvPr/>
            </p:nvSpPr>
            <p:spPr>
              <a:xfrm>
                <a:off x="-132896" y="5594747"/>
                <a:ext cx="8881360" cy="11247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0" name="Rectangle 19"/>
          <p:cNvSpPr/>
          <p:nvPr/>
        </p:nvSpPr>
        <p:spPr>
          <a:xfrm>
            <a:off x="0" y="764704"/>
            <a:ext cx="9468544" cy="830997"/>
          </a:xfrm>
          <a:prstGeom prst="rect">
            <a:avLst/>
          </a:prstGeom>
        </p:spPr>
        <p:txBody>
          <a:bodyPr wrap="square">
            <a:spAutoFit/>
          </a:bodyPr>
          <a:lstStyle/>
          <a:p>
            <a:pPr fontAlgn="ctr"/>
            <a:r>
              <a:rPr lang="en-GB" sz="2400" b="1" dirty="0" smtClean="0">
                <a:latin typeface="Arial Unicode MS" pitchFamily="34" charset="-128"/>
                <a:ea typeface="Arial Unicode MS" pitchFamily="34" charset="-128"/>
                <a:cs typeface="Arial Unicode MS" pitchFamily="34" charset="-128"/>
              </a:rPr>
              <a:t>- Deep rooted </a:t>
            </a:r>
            <a:r>
              <a:rPr lang="en-GB" sz="2400" dirty="0" smtClean="0">
                <a:latin typeface="Arial Unicode MS" pitchFamily="34" charset="-128"/>
                <a:ea typeface="Arial Unicode MS" pitchFamily="34" charset="-128"/>
                <a:cs typeface="Arial Unicode MS" pitchFamily="34" charset="-128"/>
              </a:rPr>
              <a:t>trees/plants: water </a:t>
            </a:r>
            <a:r>
              <a:rPr lang="en-GB" sz="2400" b="1" dirty="0" smtClean="0">
                <a:latin typeface="Arial Unicode MS" pitchFamily="34" charset="-128"/>
                <a:ea typeface="Arial Unicode MS" pitchFamily="34" charset="-128"/>
                <a:cs typeface="Arial Unicode MS" pitchFamily="34" charset="-128"/>
              </a:rPr>
              <a:t>deeply</a:t>
            </a:r>
            <a:r>
              <a:rPr lang="en-GB" sz="2400" dirty="0" smtClean="0">
                <a:latin typeface="Arial Unicode MS" pitchFamily="34" charset="-128"/>
                <a:ea typeface="Arial Unicode MS" pitchFamily="34" charset="-128"/>
                <a:cs typeface="Arial Unicode MS" pitchFamily="34" charset="-128"/>
              </a:rPr>
              <a:t> and </a:t>
            </a:r>
            <a:r>
              <a:rPr lang="en-GB" sz="2400" b="1" dirty="0" smtClean="0">
                <a:latin typeface="Arial Unicode MS" pitchFamily="34" charset="-128"/>
                <a:ea typeface="Arial Unicode MS" pitchFamily="34" charset="-128"/>
                <a:cs typeface="Arial Unicode MS" pitchFamily="34" charset="-128"/>
              </a:rPr>
              <a:t>less frequently.</a:t>
            </a:r>
            <a:endParaRPr lang="fr-FR" sz="2400" b="1" dirty="0" smtClean="0">
              <a:latin typeface="Arial Unicode MS" pitchFamily="34" charset="-128"/>
              <a:ea typeface="Arial Unicode MS" pitchFamily="34" charset="-128"/>
              <a:cs typeface="Arial Unicode MS" pitchFamily="34" charset="-128"/>
            </a:endParaRPr>
          </a:p>
          <a:p>
            <a:pPr fontAlgn="ctr">
              <a:buFontTx/>
              <a:buChar char="-"/>
            </a:pPr>
            <a:r>
              <a:rPr lang="en-GB" sz="2400" b="1" dirty="0" smtClean="0">
                <a:latin typeface="Arial Unicode MS" pitchFamily="34" charset="-128"/>
                <a:ea typeface="Arial Unicode MS" pitchFamily="34" charset="-128"/>
                <a:cs typeface="Arial Unicode MS" pitchFamily="34" charset="-128"/>
              </a:rPr>
              <a:t> Shallow rooted </a:t>
            </a:r>
            <a:r>
              <a:rPr lang="en-GB" sz="2400" dirty="0" smtClean="0">
                <a:latin typeface="Arial Unicode MS" pitchFamily="34" charset="-128"/>
                <a:ea typeface="Arial Unicode MS" pitchFamily="34" charset="-128"/>
                <a:cs typeface="Arial Unicode MS" pitchFamily="34" charset="-128"/>
              </a:rPr>
              <a:t>trees/plants: water </a:t>
            </a:r>
            <a:r>
              <a:rPr lang="en-GB" sz="2400" b="1" dirty="0" smtClean="0">
                <a:latin typeface="Arial Unicode MS" pitchFamily="34" charset="-128"/>
                <a:ea typeface="Arial Unicode MS" pitchFamily="34" charset="-128"/>
                <a:cs typeface="Arial Unicode MS" pitchFamily="34" charset="-128"/>
              </a:rPr>
              <a:t>less deeply </a:t>
            </a:r>
            <a:r>
              <a:rPr lang="en-GB" sz="2400" dirty="0" smtClean="0">
                <a:latin typeface="Arial Unicode MS" pitchFamily="34" charset="-128"/>
                <a:ea typeface="Arial Unicode MS" pitchFamily="34" charset="-128"/>
                <a:cs typeface="Arial Unicode MS" pitchFamily="34" charset="-128"/>
              </a:rPr>
              <a:t>and </a:t>
            </a:r>
            <a:r>
              <a:rPr lang="en-GB" sz="2400" b="1" dirty="0" smtClean="0">
                <a:latin typeface="Arial Unicode MS" pitchFamily="34" charset="-128"/>
                <a:ea typeface="Arial Unicode MS" pitchFamily="34" charset="-128"/>
                <a:cs typeface="Arial Unicode MS" pitchFamily="34" charset="-128"/>
              </a:rPr>
              <a:t>more often.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ster3_back_13.jpg"/>
          <p:cNvPicPr>
            <a:picLocks noChangeAspect="1"/>
          </p:cNvPicPr>
          <p:nvPr/>
        </p:nvPicPr>
        <p:blipFill>
          <a:blip r:embed="rId3" cstate="print">
            <a:clrChange>
              <a:clrFrom>
                <a:srgbClr val="FFFFFF"/>
              </a:clrFrom>
              <a:clrTo>
                <a:srgbClr val="FFFFFF">
                  <a:alpha val="0"/>
                </a:srgbClr>
              </a:clrTo>
            </a:clrChange>
          </a:blip>
          <a:srcRect l="11884"/>
          <a:stretch>
            <a:fillRect/>
          </a:stretch>
        </p:blipFill>
        <p:spPr>
          <a:xfrm>
            <a:off x="107504" y="1340768"/>
            <a:ext cx="2304256" cy="1657512"/>
          </a:xfrm>
          <a:prstGeom prst="rect">
            <a:avLst/>
          </a:prstGeom>
          <a:ln>
            <a:solidFill>
              <a:schemeClr val="bg1"/>
            </a:solidFill>
          </a:ln>
        </p:spPr>
      </p:pic>
      <p:pic>
        <p:nvPicPr>
          <p:cNvPr id="5" name="Image 4" descr="poster3_back_14.jpg"/>
          <p:cNvPicPr>
            <a:picLocks noChangeAspect="1"/>
          </p:cNvPicPr>
          <p:nvPr/>
        </p:nvPicPr>
        <p:blipFill>
          <a:blip r:embed="rId4" cstate="print">
            <a:clrChange>
              <a:clrFrom>
                <a:srgbClr val="FFFFFF"/>
              </a:clrFrom>
              <a:clrTo>
                <a:srgbClr val="FFFFFF">
                  <a:alpha val="0"/>
                </a:srgbClr>
              </a:clrTo>
            </a:clrChange>
          </a:blip>
          <a:srcRect l="5966" t="9412" b="5878"/>
          <a:stretch>
            <a:fillRect/>
          </a:stretch>
        </p:blipFill>
        <p:spPr>
          <a:xfrm>
            <a:off x="107504" y="3265999"/>
            <a:ext cx="2303250" cy="1315129"/>
          </a:xfrm>
          <a:prstGeom prst="rect">
            <a:avLst/>
          </a:prstGeom>
          <a:ln>
            <a:solidFill>
              <a:schemeClr val="bg1"/>
            </a:solidFill>
          </a:ln>
        </p:spPr>
      </p:pic>
      <p:sp>
        <p:nvSpPr>
          <p:cNvPr id="6" name="Titre 1"/>
          <p:cNvSpPr txBox="1">
            <a:spLocks/>
          </p:cNvSpPr>
          <p:nvPr/>
        </p:nvSpPr>
        <p:spPr>
          <a:xfrm>
            <a:off x="0" y="0"/>
            <a:ext cx="9144000" cy="92211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3. Effective fruit trees watering and </a:t>
            </a:r>
            <a:r>
              <a:rPr kumimoji="0" lang="en-US" sz="3600" b="1" i="0" u="none" strike="noStrike" kern="1200" cap="none" spc="0" normalizeH="0" baseline="0" noProof="0" dirty="0" smtClean="0">
                <a:ln>
                  <a:noFill/>
                </a:ln>
                <a:solidFill>
                  <a:schemeClr val="bg1">
                    <a:lumMod val="65000"/>
                  </a:schemeClr>
                </a:solidFill>
                <a:effectLst/>
                <a:uLnTx/>
                <a:uFillTx/>
                <a:latin typeface="Arial Unicode MS" pitchFamily="34" charset="-128"/>
                <a:ea typeface="Arial Unicode MS" pitchFamily="34" charset="-128"/>
                <a:cs typeface="Arial Unicode MS" pitchFamily="34" charset="-128"/>
              </a:rPr>
              <a:t>care</a:t>
            </a:r>
            <a:endParaRPr kumimoji="0" lang="fr-FR" sz="3600" b="1" i="0" u="none" strike="noStrike" kern="1200" cap="none" spc="0" normalizeH="0" baseline="0" noProof="0" dirty="0">
              <a:ln>
                <a:noFill/>
              </a:ln>
              <a:solidFill>
                <a:schemeClr val="bg1">
                  <a:lumMod val="65000"/>
                </a:schemeClr>
              </a:solidFill>
              <a:effectLst/>
              <a:uLnTx/>
              <a:uFillTx/>
              <a:latin typeface="Arial Unicode MS" pitchFamily="34" charset="-128"/>
              <a:ea typeface="Arial Unicode MS" pitchFamily="34" charset="-128"/>
              <a:cs typeface="Arial Unicode MS" pitchFamily="34" charset="-128"/>
            </a:endParaRPr>
          </a:p>
        </p:txBody>
      </p:sp>
      <p:sp>
        <p:nvSpPr>
          <p:cNvPr id="7" name="Rectangle 6"/>
          <p:cNvSpPr/>
          <p:nvPr/>
        </p:nvSpPr>
        <p:spPr>
          <a:xfrm>
            <a:off x="2411760" y="3266000"/>
            <a:ext cx="6732240" cy="1200329"/>
          </a:xfrm>
          <a:prstGeom prst="rect">
            <a:avLst/>
          </a:prstGeom>
        </p:spPr>
        <p:txBody>
          <a:bodyPr wrap="square">
            <a:spAutoFit/>
          </a:bodyPr>
          <a:lstStyle/>
          <a:p>
            <a:pPr algn="just" fontAlgn="ctr"/>
            <a:r>
              <a:rPr lang="en-US" sz="2400" dirty="0" smtClean="0">
                <a:latin typeface="Arial Unicode MS" pitchFamily="34" charset="-128"/>
                <a:ea typeface="Arial Unicode MS" pitchFamily="34" charset="-128"/>
                <a:cs typeface="Arial Unicode MS" pitchFamily="34" charset="-128"/>
              </a:rPr>
              <a:t>- If the compost is of </a:t>
            </a:r>
            <a:r>
              <a:rPr lang="en-US" sz="2400" b="1" dirty="0" smtClean="0">
                <a:latin typeface="Arial Unicode MS" pitchFamily="34" charset="-128"/>
                <a:ea typeface="Arial Unicode MS" pitchFamily="34" charset="-128"/>
                <a:cs typeface="Arial Unicode MS" pitchFamily="34" charset="-128"/>
              </a:rPr>
              <a:t>poor quality</a:t>
            </a:r>
            <a:r>
              <a:rPr lang="en-US" sz="2400" dirty="0" smtClean="0">
                <a:latin typeface="Arial Unicode MS" pitchFamily="34" charset="-128"/>
                <a:ea typeface="Arial Unicode MS" pitchFamily="34" charset="-128"/>
                <a:cs typeface="Arial Unicode MS" pitchFamily="34" charset="-128"/>
              </a:rPr>
              <a:t>, </a:t>
            </a:r>
            <a:r>
              <a:rPr lang="en-US" sz="2400" b="1" dirty="0" smtClean="0">
                <a:latin typeface="Arial Unicode MS" pitchFamily="34" charset="-128"/>
                <a:ea typeface="Arial Unicode MS" pitchFamily="34" charset="-128"/>
                <a:cs typeface="Arial Unicode MS" pitchFamily="34" charset="-128"/>
              </a:rPr>
              <a:t>add</a:t>
            </a:r>
            <a:r>
              <a:rPr lang="en-US" sz="2400" dirty="0" smtClean="0">
                <a:latin typeface="Arial Unicode MS" pitchFamily="34" charset="-128"/>
                <a:ea typeface="Arial Unicode MS" pitchFamily="34" charset="-128"/>
                <a:cs typeface="Arial Unicode MS" pitchFamily="34" charset="-128"/>
              </a:rPr>
              <a:t> 4 cups of </a:t>
            </a:r>
            <a:r>
              <a:rPr lang="en-US" sz="2400" b="1" dirty="0" smtClean="0">
                <a:latin typeface="Arial Unicode MS" pitchFamily="34" charset="-128"/>
                <a:ea typeface="Arial Unicode MS" pitchFamily="34" charset="-128"/>
                <a:cs typeface="Arial Unicode MS" pitchFamily="34" charset="-128"/>
              </a:rPr>
              <a:t>NPK fertiliser </a:t>
            </a:r>
            <a:r>
              <a:rPr lang="en-US" sz="2400" dirty="0" smtClean="0">
                <a:latin typeface="Arial Unicode MS" pitchFamily="34" charset="-128"/>
                <a:ea typeface="Arial Unicode MS" pitchFamily="34" charset="-128"/>
                <a:cs typeface="Arial Unicode MS" pitchFamily="34" charset="-128"/>
              </a:rPr>
              <a:t>per mature tree and 2 cups per young trees.</a:t>
            </a:r>
            <a:endParaRPr lang="fr-FR" sz="2400" dirty="0" smtClean="0">
              <a:latin typeface="Arial Unicode MS" pitchFamily="34" charset="-128"/>
              <a:ea typeface="Arial Unicode MS" pitchFamily="34" charset="-128"/>
              <a:cs typeface="Arial Unicode MS" pitchFamily="34" charset="-128"/>
            </a:endParaRPr>
          </a:p>
        </p:txBody>
      </p:sp>
      <p:sp>
        <p:nvSpPr>
          <p:cNvPr id="8" name="Rectangle 7"/>
          <p:cNvSpPr/>
          <p:nvPr/>
        </p:nvSpPr>
        <p:spPr>
          <a:xfrm>
            <a:off x="0" y="836712"/>
            <a:ext cx="9144000" cy="461665"/>
          </a:xfrm>
          <a:prstGeom prst="rect">
            <a:avLst/>
          </a:prstGeom>
        </p:spPr>
        <p:txBody>
          <a:bodyPr wrap="square">
            <a:spAutoFit/>
          </a:bodyPr>
          <a:lstStyle/>
          <a:p>
            <a:pPr fontAlgn="ctr"/>
            <a:r>
              <a:rPr lang="en-GB" sz="2400"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Fertilise well </a:t>
            </a:r>
            <a:r>
              <a:rPr lang="en-GB" sz="2400" dirty="0" smtClean="0">
                <a:latin typeface="Arial Unicode MS" pitchFamily="34" charset="-128"/>
                <a:ea typeface="Arial Unicode MS" pitchFamily="34" charset="-128"/>
                <a:cs typeface="Arial Unicode MS" pitchFamily="34" charset="-128"/>
              </a:rPr>
              <a:t>using manure, compost, or chemical fertilisers.</a:t>
            </a:r>
          </a:p>
        </p:txBody>
      </p:sp>
      <p:sp>
        <p:nvSpPr>
          <p:cNvPr id="9" name="Rectangle 8"/>
          <p:cNvSpPr/>
          <p:nvPr/>
        </p:nvSpPr>
        <p:spPr>
          <a:xfrm>
            <a:off x="2411760" y="1517883"/>
            <a:ext cx="6732240" cy="830997"/>
          </a:xfrm>
          <a:prstGeom prst="rect">
            <a:avLst/>
          </a:prstGeom>
        </p:spPr>
        <p:txBody>
          <a:bodyPr wrap="square">
            <a:spAutoFit/>
          </a:bodyPr>
          <a:lstStyle/>
          <a:p>
            <a:pPr algn="just" fontAlgn="ctr"/>
            <a:r>
              <a:rPr lang="en-US" sz="2400" dirty="0" smtClean="0">
                <a:latin typeface="Arial Unicode MS" pitchFamily="34" charset="-128"/>
                <a:ea typeface="Arial Unicode MS" pitchFamily="34" charset="-128"/>
                <a:cs typeface="Arial Unicode MS" pitchFamily="34" charset="-128"/>
              </a:rPr>
              <a:t>- </a:t>
            </a:r>
            <a:r>
              <a:rPr lang="en-US" sz="2400" b="1" dirty="0" smtClean="0">
                <a:latin typeface="Arial Unicode MS" pitchFamily="34" charset="-128"/>
                <a:ea typeface="Arial Unicode MS" pitchFamily="34" charset="-128"/>
                <a:cs typeface="Arial Unicode MS" pitchFamily="34" charset="-128"/>
              </a:rPr>
              <a:t>10 to 20 </a:t>
            </a:r>
            <a:r>
              <a:rPr lang="en-US" sz="2400" b="1" dirty="0" err="1" smtClean="0">
                <a:latin typeface="Arial Unicode MS" pitchFamily="34" charset="-128"/>
                <a:ea typeface="Arial Unicode MS" pitchFamily="34" charset="-128"/>
                <a:cs typeface="Arial Unicode MS" pitchFamily="34" charset="-128"/>
              </a:rPr>
              <a:t>litres</a:t>
            </a:r>
            <a:r>
              <a:rPr lang="en-US" sz="2400" b="1"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of </a:t>
            </a:r>
            <a:r>
              <a:rPr lang="en-US" sz="2400" b="1" dirty="0" smtClean="0">
                <a:latin typeface="Arial Unicode MS" pitchFamily="34" charset="-128"/>
                <a:ea typeface="Arial Unicode MS" pitchFamily="34" charset="-128"/>
                <a:cs typeface="Arial Unicode MS" pitchFamily="34" charset="-128"/>
              </a:rPr>
              <a:t>well decomposed manure </a:t>
            </a:r>
            <a:r>
              <a:rPr lang="en-US" sz="2400" dirty="0" smtClean="0">
                <a:latin typeface="Arial Unicode MS" pitchFamily="34" charset="-128"/>
                <a:ea typeface="Arial Unicode MS" pitchFamily="34" charset="-128"/>
                <a:cs typeface="Arial Unicode MS" pitchFamily="34" charset="-128"/>
              </a:rPr>
              <a:t>or </a:t>
            </a:r>
            <a:r>
              <a:rPr lang="en-US" sz="2400" b="1" dirty="0" smtClean="0">
                <a:latin typeface="Arial Unicode MS" pitchFamily="34" charset="-128"/>
                <a:ea typeface="Arial Unicode MS" pitchFamily="34" charset="-128"/>
                <a:cs typeface="Arial Unicode MS" pitchFamily="34" charset="-128"/>
              </a:rPr>
              <a:t>compost</a:t>
            </a:r>
            <a:r>
              <a:rPr lang="en-US" sz="2400" dirty="0" smtClean="0">
                <a:latin typeface="Arial Unicode MS" pitchFamily="34" charset="-128"/>
                <a:ea typeface="Arial Unicode MS" pitchFamily="34" charset="-128"/>
                <a:cs typeface="Arial Unicode MS" pitchFamily="34" charset="-128"/>
              </a:rPr>
              <a:t> should be added for young trees.</a:t>
            </a:r>
            <a:endParaRPr lang="fr-FR" sz="2400" dirty="0" smtClean="0">
              <a:latin typeface="Arial Unicode MS" pitchFamily="34" charset="-128"/>
              <a:ea typeface="Arial Unicode MS" pitchFamily="34" charset="-128"/>
              <a:cs typeface="Arial Unicode MS" pitchFamily="34" charset="-128"/>
            </a:endParaRPr>
          </a:p>
        </p:txBody>
      </p:sp>
      <p:grpSp>
        <p:nvGrpSpPr>
          <p:cNvPr id="2" name="Groupe 9"/>
          <p:cNvGrpSpPr/>
          <p:nvPr/>
        </p:nvGrpSpPr>
        <p:grpSpPr>
          <a:xfrm>
            <a:off x="107504" y="4847027"/>
            <a:ext cx="6048672" cy="1938992"/>
            <a:chOff x="-1044624" y="4140798"/>
            <a:chExt cx="6048672" cy="1938992"/>
          </a:xfrm>
        </p:grpSpPr>
        <p:sp>
          <p:nvSpPr>
            <p:cNvPr id="11" name="Rectangle 10"/>
            <p:cNvSpPr/>
            <p:nvPr/>
          </p:nvSpPr>
          <p:spPr>
            <a:xfrm>
              <a:off x="-1044624" y="4140798"/>
              <a:ext cx="6048672" cy="1938992"/>
            </a:xfrm>
            <a:prstGeom prst="rect">
              <a:avLst/>
            </a:prstGeom>
          </p:spPr>
          <p:txBody>
            <a:bodyPr wrap="square">
              <a:spAutoFit/>
            </a:bodyPr>
            <a:lstStyle/>
            <a:p>
              <a:pPr fontAlgn="ctr"/>
              <a:r>
                <a:rPr lang="en-US" sz="2400" b="1" dirty="0" smtClean="0">
                  <a:latin typeface="Arial Unicode MS" pitchFamily="34" charset="-128"/>
                  <a:ea typeface="Arial Unicode MS" pitchFamily="34" charset="-128"/>
                  <a:cs typeface="Arial Unicode MS" pitchFamily="34" charset="-128"/>
                </a:rPr>
                <a:t>Mulch:</a:t>
              </a:r>
            </a:p>
            <a:p>
              <a:pPr fontAlgn="ctr"/>
              <a:r>
                <a:rPr lang="en-US" sz="2400" dirty="0" smtClean="0">
                  <a:latin typeface="Arial Unicode MS" pitchFamily="34" charset="-128"/>
                  <a:ea typeface="Arial Unicode MS" pitchFamily="34" charset="-128"/>
                  <a:cs typeface="Arial Unicode MS" pitchFamily="34" charset="-128"/>
                </a:rPr>
                <a:t>- Cools soil in hot weather</a:t>
              </a:r>
            </a:p>
            <a:p>
              <a:pPr fontAlgn="ctr">
                <a:buFontTx/>
                <a:buChar char="-"/>
              </a:pPr>
              <a:r>
                <a:rPr lang="en-US" sz="2400" dirty="0" smtClean="0">
                  <a:latin typeface="Arial Unicode MS" pitchFamily="34" charset="-128"/>
                  <a:ea typeface="Arial Unicode MS" pitchFamily="34" charset="-128"/>
                  <a:cs typeface="Arial Unicode MS" pitchFamily="34" charset="-128"/>
                </a:rPr>
                <a:t> Prevents freezing in cold seasons</a:t>
              </a:r>
            </a:p>
            <a:p>
              <a:pPr fontAlgn="ctr"/>
              <a:r>
                <a:rPr lang="en-US" sz="2400" dirty="0" smtClean="0">
                  <a:latin typeface="Arial Unicode MS" pitchFamily="34" charset="-128"/>
                  <a:ea typeface="Arial Unicode MS" pitchFamily="34" charset="-128"/>
                  <a:cs typeface="Arial Unicode MS" pitchFamily="34" charset="-128"/>
                </a:rPr>
                <a:t>- Prevents weeds and soil compaction</a:t>
              </a:r>
            </a:p>
            <a:p>
              <a:pPr fontAlgn="ctr"/>
              <a:r>
                <a:rPr lang="en-US" sz="2400" dirty="0" smtClean="0">
                  <a:latin typeface="Arial Unicode MS" pitchFamily="34" charset="-128"/>
                  <a:ea typeface="Arial Unicode MS" pitchFamily="34" charset="-128"/>
                  <a:cs typeface="Arial Unicode MS" pitchFamily="34" charset="-128"/>
                </a:rPr>
                <a:t>- Improves soil texture when it decomposes</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21"/>
            <p:cNvGrpSpPr/>
            <p:nvPr/>
          </p:nvGrpSpPr>
          <p:grpSpPr>
            <a:xfrm>
              <a:off x="-1044624" y="4140798"/>
              <a:ext cx="6048672" cy="1908550"/>
              <a:chOff x="-1213350" y="5364934"/>
              <a:chExt cx="6048672" cy="1908550"/>
            </a:xfrm>
          </p:grpSpPr>
          <p:sp>
            <p:nvSpPr>
              <p:cNvPr id="13" name="Sourire 12"/>
              <p:cNvSpPr/>
              <p:nvPr/>
            </p:nvSpPr>
            <p:spPr>
              <a:xfrm>
                <a:off x="3755202" y="5508950"/>
                <a:ext cx="936104" cy="864096"/>
              </a:xfrm>
              <a:prstGeom prst="smileyFace">
                <a:avLst>
                  <a:gd name="adj" fmla="val 465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213350" y="5364934"/>
                <a:ext cx="6048672" cy="190855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836712"/>
          </a:xfrm>
        </p:spPr>
        <p:txBody>
          <a:bodyPr/>
          <a:lstStyle/>
          <a:p>
            <a:pPr algn="l"/>
            <a:r>
              <a:rPr lang="en-US" b="1" dirty="0" smtClean="0">
                <a:solidFill>
                  <a:schemeClr val="bg2">
                    <a:lumMod val="25000"/>
                  </a:schemeClr>
                </a:solidFill>
                <a:latin typeface="Arial Unicode MS" pitchFamily="34" charset="-128"/>
                <a:ea typeface="Arial Unicode MS" pitchFamily="34" charset="-128"/>
                <a:cs typeface="Arial Unicode MS" pitchFamily="34" charset="-128"/>
              </a:rPr>
              <a:t>4. Pest and disease control</a:t>
            </a:r>
            <a:endParaRPr lang="fr-FR" b="1" dirty="0">
              <a:solidFill>
                <a:schemeClr val="bg2">
                  <a:lumMod val="25000"/>
                </a:schemeClr>
              </a:solidFill>
              <a:latin typeface="Arial Unicode MS" pitchFamily="34" charset="-128"/>
              <a:ea typeface="Arial Unicode MS" pitchFamily="34" charset="-128"/>
              <a:cs typeface="Arial Unicode MS" pitchFamily="34" charset="-128"/>
            </a:endParaRPr>
          </a:p>
        </p:txBody>
      </p:sp>
      <p:pic>
        <p:nvPicPr>
          <p:cNvPr id="13" name="Image 12" descr="poster3_back_27.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799692" y="1252135"/>
            <a:ext cx="5544616" cy="5516542"/>
          </a:xfrm>
          <a:prstGeom prst="rect">
            <a:avLst/>
          </a:prstGeom>
          <a:ln>
            <a:solidFill>
              <a:schemeClr val="bg1"/>
            </a:solidFill>
          </a:ln>
        </p:spPr>
      </p:pic>
      <p:sp>
        <p:nvSpPr>
          <p:cNvPr id="5" name="Rectangle 4"/>
          <p:cNvSpPr/>
          <p:nvPr/>
        </p:nvSpPr>
        <p:spPr>
          <a:xfrm>
            <a:off x="0" y="764704"/>
            <a:ext cx="9144000" cy="461665"/>
          </a:xfrm>
          <a:prstGeom prst="rect">
            <a:avLst/>
          </a:prstGeom>
        </p:spPr>
        <p:txBody>
          <a:bodyPr wrap="square">
            <a:spAutoFit/>
          </a:bodyPr>
          <a:lstStyle/>
          <a:p>
            <a:pPr algn="ctr" fontAlgn="ctr"/>
            <a:r>
              <a:rPr lang="en-US" sz="2400" dirty="0" smtClean="0">
                <a:latin typeface="Arial Unicode MS" pitchFamily="34" charset="-128"/>
                <a:ea typeface="Arial Unicode MS" pitchFamily="34" charset="-128"/>
                <a:cs typeface="Arial Unicode MS" pitchFamily="34" charset="-128"/>
              </a:rPr>
              <a:t>Control tips for common fruit tree diseases and pests</a:t>
            </a:r>
            <a:endParaRPr lang="fr-FR" sz="2400" dirty="0" smtClean="0">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pPr algn="l"/>
            <a:r>
              <a:rPr lang="en-US" b="1" dirty="0" smtClean="0">
                <a:solidFill>
                  <a:schemeClr val="bg2">
                    <a:lumMod val="25000"/>
                  </a:schemeClr>
                </a:solidFill>
                <a:latin typeface="Arial Unicode MS" pitchFamily="34" charset="-128"/>
                <a:ea typeface="Arial Unicode MS" pitchFamily="34" charset="-128"/>
                <a:cs typeface="Arial Unicode MS" pitchFamily="34" charset="-128"/>
              </a:rPr>
              <a:t>1. Pruning fruit </a:t>
            </a:r>
            <a:r>
              <a:rPr lang="en-US" b="1" dirty="0" smtClean="0">
                <a:solidFill>
                  <a:schemeClr val="bg2">
                    <a:lumMod val="25000"/>
                  </a:schemeClr>
                </a:solidFill>
                <a:latin typeface="Arial Unicode MS" pitchFamily="34" charset="-128"/>
                <a:ea typeface="Arial Unicode MS" pitchFamily="34" charset="-128"/>
                <a:cs typeface="Arial Unicode MS" pitchFamily="34" charset="-128"/>
              </a:rPr>
              <a:t>trees</a:t>
            </a:r>
            <a:endParaRPr lang="fr-FR" b="1" dirty="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7" name="Rectangle 6"/>
          <p:cNvSpPr/>
          <p:nvPr/>
        </p:nvSpPr>
        <p:spPr>
          <a:xfrm>
            <a:off x="0" y="2060848"/>
            <a:ext cx="2837636" cy="584775"/>
          </a:xfrm>
          <a:prstGeom prst="rect">
            <a:avLst/>
          </a:prstGeom>
        </p:spPr>
        <p:txBody>
          <a:bodyPr wrap="none">
            <a:spAutoFit/>
          </a:bodyPr>
          <a:lstStyle/>
          <a:p>
            <a:r>
              <a:rPr lang="en-US" sz="3200" b="1" dirty="0" smtClean="0">
                <a:solidFill>
                  <a:schemeClr val="bg2">
                    <a:lumMod val="25000"/>
                  </a:schemeClr>
                </a:solidFill>
                <a:latin typeface="Arial Unicode MS" pitchFamily="34" charset="-128"/>
                <a:ea typeface="Arial Unicode MS" pitchFamily="34" charset="-128"/>
                <a:cs typeface="Arial Unicode MS" pitchFamily="34" charset="-128"/>
              </a:rPr>
              <a:t>Why pruning </a:t>
            </a:r>
            <a:r>
              <a:rPr lang="en-US" sz="3200" b="1" dirty="0" smtClean="0">
                <a:solidFill>
                  <a:schemeClr val="bg2">
                    <a:lumMod val="25000"/>
                  </a:schemeClr>
                </a:solidFill>
                <a:latin typeface="Arial Unicode MS" pitchFamily="34" charset="-128"/>
                <a:ea typeface="Arial Unicode MS" pitchFamily="34" charset="-128"/>
                <a:cs typeface="Arial Unicode MS" pitchFamily="34" charset="-128"/>
              </a:rPr>
              <a:t>?</a:t>
            </a:r>
            <a:endParaRPr lang="fr-FR" sz="3200" b="1" dirty="0" smtClean="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8" name="Rectangle 7"/>
          <p:cNvSpPr/>
          <p:nvPr/>
        </p:nvSpPr>
        <p:spPr>
          <a:xfrm>
            <a:off x="0" y="908720"/>
            <a:ext cx="9144000" cy="954107"/>
          </a:xfrm>
          <a:prstGeom prst="rect">
            <a:avLst/>
          </a:prstGeom>
        </p:spPr>
        <p:txBody>
          <a:bodyPr wrap="square">
            <a:spAutoFit/>
          </a:bodyPr>
          <a:lstStyle/>
          <a:p>
            <a:pPr algn="just"/>
            <a:r>
              <a:rPr lang="en-US" sz="2800" dirty="0" smtClean="0">
                <a:latin typeface="Arial Unicode MS" pitchFamily="34" charset="-128"/>
                <a:ea typeface="Arial Unicode MS" pitchFamily="34" charset="-128"/>
                <a:cs typeface="Arial Unicode MS" pitchFamily="34" charset="-128"/>
              </a:rPr>
              <a:t>Pruning is the </a:t>
            </a:r>
            <a:r>
              <a:rPr lang="en-US" sz="2800" b="1" dirty="0" smtClean="0">
                <a:latin typeface="Arial Unicode MS" pitchFamily="34" charset="-128"/>
                <a:ea typeface="Arial Unicode MS" pitchFamily="34" charset="-128"/>
                <a:cs typeface="Arial Unicode MS" pitchFamily="34" charset="-128"/>
              </a:rPr>
              <a:t>selective removal of parts of plants </a:t>
            </a:r>
            <a:r>
              <a:rPr lang="en-US" sz="2800" dirty="0" smtClean="0">
                <a:latin typeface="Arial Unicode MS" pitchFamily="34" charset="-128"/>
                <a:ea typeface="Arial Unicode MS" pitchFamily="34" charset="-128"/>
                <a:cs typeface="Arial Unicode MS" pitchFamily="34" charset="-128"/>
              </a:rPr>
              <a:t>to promote patterns of growth.</a:t>
            </a:r>
            <a:endParaRPr lang="fr-FR" sz="2800" dirty="0">
              <a:latin typeface="Arial Unicode MS" pitchFamily="34" charset="-128"/>
              <a:ea typeface="Arial Unicode MS" pitchFamily="34" charset="-128"/>
              <a:cs typeface="Arial Unicode MS" pitchFamily="34" charset="-128"/>
            </a:endParaRPr>
          </a:p>
        </p:txBody>
      </p:sp>
      <p:sp>
        <p:nvSpPr>
          <p:cNvPr id="9" name="Rectangle 8"/>
          <p:cNvSpPr/>
          <p:nvPr/>
        </p:nvSpPr>
        <p:spPr>
          <a:xfrm>
            <a:off x="0" y="2564904"/>
            <a:ext cx="9144000" cy="3970318"/>
          </a:xfrm>
          <a:prstGeom prst="rect">
            <a:avLst/>
          </a:prstGeom>
        </p:spPr>
        <p:txBody>
          <a:bodyPr wrap="square">
            <a:spAutoFit/>
          </a:bodyPr>
          <a:lstStyle/>
          <a:p>
            <a:pPr algn="just" fontAlgn="ctr">
              <a:lnSpc>
                <a:spcPct val="150000"/>
              </a:lnSpc>
              <a:buFontTx/>
              <a:buChar char="-"/>
            </a:pPr>
            <a:r>
              <a:rPr lang="en-GB" sz="2800" dirty="0" smtClean="0">
                <a:latin typeface="Arial Unicode MS" pitchFamily="34" charset="-128"/>
                <a:ea typeface="Arial Unicode MS" pitchFamily="34" charset="-128"/>
                <a:cs typeface="Arial Unicode MS" pitchFamily="34" charset="-128"/>
              </a:rPr>
              <a:t> To </a:t>
            </a:r>
            <a:r>
              <a:rPr lang="en-GB" sz="2800" b="1" dirty="0" smtClean="0">
                <a:latin typeface="Arial Unicode MS" pitchFamily="34" charset="-128"/>
                <a:ea typeface="Arial Unicode MS" pitchFamily="34" charset="-128"/>
                <a:cs typeface="Arial Unicode MS" pitchFamily="34" charset="-128"/>
              </a:rPr>
              <a:t>control the shape and size </a:t>
            </a:r>
            <a:r>
              <a:rPr lang="en-GB" sz="2800" dirty="0" smtClean="0">
                <a:latin typeface="Arial Unicode MS" pitchFamily="34" charset="-128"/>
                <a:ea typeface="Arial Unicode MS" pitchFamily="34" charset="-128"/>
                <a:cs typeface="Arial Unicode MS" pitchFamily="34" charset="-128"/>
              </a:rPr>
              <a:t>of the tree</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buFontTx/>
              <a:buChar char="-"/>
            </a:pPr>
            <a:r>
              <a:rPr lang="fr-FR" sz="2800" dirty="0" smtClean="0">
                <a:latin typeface="Arial Unicode MS" pitchFamily="34" charset="-128"/>
                <a:ea typeface="Arial Unicode MS" pitchFamily="34" charset="-128"/>
                <a:cs typeface="Arial Unicode MS" pitchFamily="34" charset="-128"/>
              </a:rPr>
              <a:t> </a:t>
            </a:r>
            <a:r>
              <a:rPr lang="en-GB" sz="2800" dirty="0" smtClean="0">
                <a:latin typeface="Arial Unicode MS" pitchFamily="34" charset="-128"/>
                <a:ea typeface="Arial Unicode MS" pitchFamily="34" charset="-128"/>
                <a:cs typeface="Arial Unicode MS" pitchFamily="34" charset="-128"/>
              </a:rPr>
              <a:t>To </a:t>
            </a:r>
            <a:r>
              <a:rPr lang="en-GB" sz="2800" b="1" dirty="0" smtClean="0">
                <a:latin typeface="Arial Unicode MS" pitchFamily="34" charset="-128"/>
                <a:ea typeface="Arial Unicode MS" pitchFamily="34" charset="-128"/>
                <a:cs typeface="Arial Unicode MS" pitchFamily="34" charset="-128"/>
              </a:rPr>
              <a:t>improve light</a:t>
            </a:r>
            <a:r>
              <a:rPr lang="en-GB" sz="2800" dirty="0" smtClean="0">
                <a:latin typeface="Arial Unicode MS" pitchFamily="34" charset="-128"/>
                <a:ea typeface="Arial Unicode MS" pitchFamily="34" charset="-128"/>
                <a:cs typeface="Arial Unicode MS" pitchFamily="34" charset="-128"/>
              </a:rPr>
              <a:t> reaching all parts of the tree</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buFontTx/>
              <a:buChar char="-"/>
            </a:pPr>
            <a:r>
              <a:rPr lang="fr-FR" sz="2800" dirty="0" smtClean="0">
                <a:latin typeface="Arial Unicode MS" pitchFamily="34" charset="-128"/>
                <a:ea typeface="Arial Unicode MS" pitchFamily="34" charset="-128"/>
                <a:cs typeface="Arial Unicode MS" pitchFamily="34" charset="-128"/>
              </a:rPr>
              <a:t> </a:t>
            </a:r>
            <a:r>
              <a:rPr lang="en-GB" sz="2800" dirty="0" smtClean="0">
                <a:latin typeface="Arial Unicode MS" pitchFamily="34" charset="-128"/>
                <a:ea typeface="Arial Unicode MS" pitchFamily="34" charset="-128"/>
                <a:cs typeface="Arial Unicode MS" pitchFamily="34" charset="-128"/>
              </a:rPr>
              <a:t>To </a:t>
            </a:r>
            <a:r>
              <a:rPr lang="en-GB" sz="2800" b="1" dirty="0" smtClean="0">
                <a:latin typeface="Arial Unicode MS" pitchFamily="34" charset="-128"/>
                <a:ea typeface="Arial Unicode MS" pitchFamily="34" charset="-128"/>
                <a:cs typeface="Arial Unicode MS" pitchFamily="34" charset="-128"/>
              </a:rPr>
              <a:t>encourage and maintain abundant growth</a:t>
            </a:r>
            <a:endParaRPr lang="fr-FR" sz="2800" b="1" dirty="0" smtClean="0">
              <a:latin typeface="Arial Unicode MS" pitchFamily="34" charset="-128"/>
              <a:ea typeface="Arial Unicode MS" pitchFamily="34" charset="-128"/>
              <a:cs typeface="Arial Unicode MS" pitchFamily="34" charset="-128"/>
            </a:endParaRPr>
          </a:p>
          <a:p>
            <a:pPr algn="just" fontAlgn="ctr">
              <a:lnSpc>
                <a:spcPct val="150000"/>
              </a:lnSpc>
              <a:buFontTx/>
              <a:buChar char="-"/>
            </a:pPr>
            <a:r>
              <a:rPr lang="fr-FR" sz="2800" dirty="0" smtClean="0">
                <a:latin typeface="Arial Unicode MS" pitchFamily="34" charset="-128"/>
                <a:ea typeface="Arial Unicode MS" pitchFamily="34" charset="-128"/>
                <a:cs typeface="Arial Unicode MS" pitchFamily="34" charset="-128"/>
              </a:rPr>
              <a:t> </a:t>
            </a:r>
            <a:r>
              <a:rPr lang="en-GB" sz="2800" dirty="0" smtClean="0">
                <a:latin typeface="Arial Unicode MS" pitchFamily="34" charset="-128"/>
                <a:ea typeface="Arial Unicode MS" pitchFamily="34" charset="-128"/>
                <a:cs typeface="Arial Unicode MS" pitchFamily="34" charset="-128"/>
              </a:rPr>
              <a:t>To </a:t>
            </a:r>
            <a:r>
              <a:rPr lang="en-GB" sz="2800" b="1" dirty="0" smtClean="0">
                <a:latin typeface="Arial Unicode MS" pitchFamily="34" charset="-128"/>
                <a:ea typeface="Arial Unicode MS" pitchFamily="34" charset="-128"/>
                <a:cs typeface="Arial Unicode MS" pitchFamily="34" charset="-128"/>
              </a:rPr>
              <a:t>maintain health </a:t>
            </a:r>
            <a:r>
              <a:rPr lang="en-GB" sz="2800" dirty="0" smtClean="0">
                <a:latin typeface="Arial Unicode MS" pitchFamily="34" charset="-128"/>
                <a:ea typeface="Arial Unicode MS" pitchFamily="34" charset="-128"/>
                <a:cs typeface="Arial Unicode MS" pitchFamily="34" charset="-128"/>
              </a:rPr>
              <a:t>of tree by removing dead and diseased branches</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buFontTx/>
              <a:buChar char="-"/>
            </a:pPr>
            <a:r>
              <a:rPr lang="fr-FR" sz="2800" dirty="0" smtClean="0">
                <a:latin typeface="Arial Unicode MS" pitchFamily="34" charset="-128"/>
                <a:ea typeface="Arial Unicode MS" pitchFamily="34" charset="-128"/>
                <a:cs typeface="Arial Unicode MS" pitchFamily="34" charset="-128"/>
              </a:rPr>
              <a:t> </a:t>
            </a:r>
            <a:r>
              <a:rPr lang="en-GB" sz="2800" dirty="0" smtClean="0">
                <a:latin typeface="Arial Unicode MS" pitchFamily="34" charset="-128"/>
                <a:ea typeface="Arial Unicode MS" pitchFamily="34" charset="-128"/>
                <a:cs typeface="Arial Unicode MS" pitchFamily="34" charset="-128"/>
              </a:rPr>
              <a:t>To </a:t>
            </a:r>
            <a:r>
              <a:rPr lang="en-GB" sz="2800" b="1" dirty="0" smtClean="0">
                <a:latin typeface="Arial Unicode MS" pitchFamily="34" charset="-128"/>
                <a:ea typeface="Arial Unicode MS" pitchFamily="34" charset="-128"/>
                <a:cs typeface="Arial Unicode MS" pitchFamily="34" charset="-128"/>
              </a:rPr>
              <a:t>improve fruit growth</a:t>
            </a:r>
            <a:endParaRPr lang="fr-FR" sz="2800" b="1"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0808"/>
            <a:ext cx="9144000" cy="1384995"/>
          </a:xfrm>
          <a:prstGeom prst="rect">
            <a:avLst/>
          </a:prstGeom>
        </p:spPr>
        <p:txBody>
          <a:bodyPr wrap="square">
            <a:spAutoFit/>
          </a:bodyPr>
          <a:lstStyle/>
          <a:p>
            <a:pPr algn="just" fontAlgn="ctr"/>
            <a:r>
              <a:rPr lang="en-GB" sz="2800" dirty="0" smtClean="0">
                <a:latin typeface="Arial Unicode MS" pitchFamily="34" charset="-128"/>
                <a:ea typeface="Arial Unicode MS" pitchFamily="34" charset="-128"/>
                <a:cs typeface="Arial Unicode MS" pitchFamily="34" charset="-128"/>
              </a:rPr>
              <a:t>Pruning </a:t>
            </a:r>
            <a:r>
              <a:rPr lang="en-GB" sz="2800" b="1" dirty="0" smtClean="0">
                <a:latin typeface="Arial Unicode MS" pitchFamily="34" charset="-128"/>
                <a:ea typeface="Arial Unicode MS" pitchFamily="34" charset="-128"/>
                <a:cs typeface="Arial Unicode MS" pitchFamily="34" charset="-128"/>
              </a:rPr>
              <a:t>increases light and air circulation </a:t>
            </a:r>
            <a:r>
              <a:rPr lang="en-GB" sz="2800" dirty="0" smtClean="0">
                <a:latin typeface="Arial Unicode MS" pitchFamily="34" charset="-128"/>
                <a:ea typeface="Arial Unicode MS" pitchFamily="34" charset="-128"/>
                <a:cs typeface="Arial Unicode MS" pitchFamily="34" charset="-128"/>
              </a:rPr>
              <a:t>between the branches of the tree to </a:t>
            </a:r>
            <a:r>
              <a:rPr lang="en-GB" sz="2800" b="1" dirty="0" smtClean="0">
                <a:latin typeface="Arial Unicode MS" pitchFamily="34" charset="-128"/>
                <a:ea typeface="Arial Unicode MS" pitchFamily="34" charset="-128"/>
                <a:cs typeface="Arial Unicode MS" pitchFamily="34" charset="-128"/>
              </a:rPr>
              <a:t>reduce diseases and help fruit to form and ripen.</a:t>
            </a:r>
            <a:endParaRPr lang="fr-FR" sz="2800" b="1" dirty="0">
              <a:latin typeface="Arial Unicode MS" pitchFamily="34" charset="-128"/>
              <a:ea typeface="Arial Unicode MS" pitchFamily="34" charset="-128"/>
              <a:cs typeface="Arial Unicode MS" pitchFamily="34" charset="-128"/>
            </a:endParaRPr>
          </a:p>
        </p:txBody>
      </p:sp>
      <p:sp>
        <p:nvSpPr>
          <p:cNvPr id="5" name="Rectangle 4"/>
          <p:cNvSpPr/>
          <p:nvPr/>
        </p:nvSpPr>
        <p:spPr>
          <a:xfrm>
            <a:off x="0" y="3356992"/>
            <a:ext cx="9144000" cy="2893100"/>
          </a:xfrm>
          <a:prstGeom prst="rect">
            <a:avLst/>
          </a:prstGeom>
        </p:spPr>
        <p:txBody>
          <a:bodyPr wrap="square">
            <a:spAutoFit/>
          </a:bodyPr>
          <a:lstStyle/>
          <a:p>
            <a:pPr algn="just" fontAlgn="ctr"/>
            <a:r>
              <a:rPr lang="en-GB" sz="2800" dirty="0" smtClean="0">
                <a:latin typeface="Arial Unicode MS" pitchFamily="34" charset="-128"/>
                <a:ea typeface="Arial Unicode MS" pitchFamily="34" charset="-128"/>
                <a:cs typeface="Arial Unicode MS" pitchFamily="34" charset="-128"/>
              </a:rPr>
              <a:t>The pruning of branches on fruit trees creates a </a:t>
            </a:r>
            <a:r>
              <a:rPr lang="en-GB" sz="2800" b="1" dirty="0" smtClean="0">
                <a:latin typeface="Arial Unicode MS" pitchFamily="34" charset="-128"/>
                <a:ea typeface="Arial Unicode MS" pitchFamily="34" charset="-128"/>
                <a:cs typeface="Arial Unicode MS" pitchFamily="34" charset="-128"/>
              </a:rPr>
              <a:t>strong structure </a:t>
            </a:r>
            <a:r>
              <a:rPr lang="en-GB" sz="2800" dirty="0" smtClean="0">
                <a:latin typeface="Arial Unicode MS" pitchFamily="34" charset="-128"/>
                <a:ea typeface="Arial Unicode MS" pitchFamily="34" charset="-128"/>
                <a:cs typeface="Arial Unicode MS" pitchFamily="34" charset="-128"/>
              </a:rPr>
              <a:t>that can:</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2800" dirty="0" smtClean="0">
                <a:latin typeface="Arial Unicode MS" pitchFamily="34" charset="-128"/>
                <a:ea typeface="Arial Unicode MS" pitchFamily="34" charset="-128"/>
                <a:cs typeface="Arial Unicode MS" pitchFamily="34" charset="-128"/>
              </a:rPr>
              <a:t>	- </a:t>
            </a:r>
            <a:r>
              <a:rPr lang="en-US" sz="2800" b="1" dirty="0" smtClean="0">
                <a:latin typeface="Arial Unicode MS" pitchFamily="34" charset="-128"/>
                <a:ea typeface="Arial Unicode MS" pitchFamily="34" charset="-128"/>
                <a:cs typeface="Arial Unicode MS" pitchFamily="34" charset="-128"/>
              </a:rPr>
              <a:t>With-stand wind </a:t>
            </a:r>
            <a:r>
              <a:rPr lang="en-US" sz="2800" dirty="0" smtClean="0">
                <a:latin typeface="Arial Unicode MS" pitchFamily="34" charset="-128"/>
                <a:ea typeface="Arial Unicode MS" pitchFamily="34" charset="-128"/>
                <a:cs typeface="Arial Unicode MS" pitchFamily="34" charset="-128"/>
              </a:rPr>
              <a:t>without breaking</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2800" dirty="0" smtClean="0">
                <a:latin typeface="Arial Unicode MS" pitchFamily="34" charset="-128"/>
                <a:ea typeface="Arial Unicode MS" pitchFamily="34" charset="-128"/>
                <a:cs typeface="Arial Unicode MS" pitchFamily="34" charset="-128"/>
              </a:rPr>
              <a:t>	- </a:t>
            </a:r>
            <a:r>
              <a:rPr lang="en-US" sz="2800" b="1" dirty="0" smtClean="0">
                <a:latin typeface="Arial Unicode MS" pitchFamily="34" charset="-128"/>
                <a:ea typeface="Arial Unicode MS" pitchFamily="34" charset="-128"/>
                <a:cs typeface="Arial Unicode MS" pitchFamily="34" charset="-128"/>
              </a:rPr>
              <a:t>Carry heavy crops </a:t>
            </a:r>
            <a:r>
              <a:rPr lang="en-US" sz="2800" dirty="0" smtClean="0">
                <a:latin typeface="Arial Unicode MS" pitchFamily="34" charset="-128"/>
                <a:ea typeface="Arial Unicode MS" pitchFamily="34" charset="-128"/>
                <a:cs typeface="Arial Unicode MS" pitchFamily="34" charset="-128"/>
              </a:rPr>
              <a:t>of fruit</a:t>
            </a:r>
            <a:endParaRPr lang="fr-FR" sz="2800" dirty="0" smtClean="0">
              <a:latin typeface="Arial Unicode MS" pitchFamily="34" charset="-128"/>
              <a:ea typeface="Arial Unicode MS" pitchFamily="34" charset="-128"/>
              <a:cs typeface="Arial Unicode MS" pitchFamily="34" charset="-128"/>
            </a:endParaRPr>
          </a:p>
          <a:p>
            <a:pPr algn="just" fontAlgn="ctr">
              <a:lnSpc>
                <a:spcPct val="150000"/>
              </a:lnSpc>
            </a:pPr>
            <a:r>
              <a:rPr lang="en-US" sz="2800" dirty="0" smtClean="0">
                <a:latin typeface="Arial Unicode MS" pitchFamily="34" charset="-128"/>
                <a:ea typeface="Arial Unicode MS" pitchFamily="34" charset="-128"/>
                <a:cs typeface="Arial Unicode MS" pitchFamily="34" charset="-128"/>
              </a:rPr>
              <a:t>	- </a:t>
            </a:r>
            <a:r>
              <a:rPr lang="en-US" sz="2800" b="1" dirty="0" smtClean="0">
                <a:latin typeface="Arial Unicode MS" pitchFamily="34" charset="-128"/>
                <a:ea typeface="Arial Unicode MS" pitchFamily="34" charset="-128"/>
                <a:cs typeface="Arial Unicode MS" pitchFamily="34" charset="-128"/>
              </a:rPr>
              <a:t>Be harvested easily</a:t>
            </a:r>
            <a:r>
              <a:rPr lang="en-US" sz="2800" dirty="0" smtClean="0">
                <a:latin typeface="Arial Unicode MS" pitchFamily="34" charset="-128"/>
                <a:ea typeface="Arial Unicode MS" pitchFamily="34" charset="-128"/>
                <a:cs typeface="Arial Unicode MS" pitchFamily="34" charset="-128"/>
              </a:rPr>
              <a:t>, as the tree is not too large.</a:t>
            </a:r>
            <a:endParaRPr lang="fr-FR" sz="2800" dirty="0" smtClean="0">
              <a:latin typeface="Arial Unicode MS" pitchFamily="34" charset="-128"/>
              <a:ea typeface="Arial Unicode MS" pitchFamily="34" charset="-128"/>
              <a:cs typeface="Arial Unicode MS" pitchFamily="34" charset="-128"/>
            </a:endParaRPr>
          </a:p>
        </p:txBody>
      </p:sp>
      <p:sp>
        <p:nvSpPr>
          <p:cNvPr id="6" name="Rectangle 5"/>
          <p:cNvSpPr/>
          <p:nvPr/>
        </p:nvSpPr>
        <p:spPr>
          <a:xfrm>
            <a:off x="0" y="980728"/>
            <a:ext cx="2837636" cy="584775"/>
          </a:xfrm>
          <a:prstGeom prst="rect">
            <a:avLst/>
          </a:prstGeom>
        </p:spPr>
        <p:txBody>
          <a:bodyPr wrap="none">
            <a:spAutoFit/>
          </a:bodyPr>
          <a:lstStyle/>
          <a:p>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Why pruning </a:t>
            </a:r>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a:t>
            </a:r>
            <a:endParaRPr lang="fr-FR" sz="3200" b="1" dirty="0" smtClean="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7" name="Titre 1"/>
          <p:cNvSpPr>
            <a:spLocks noGrp="1"/>
          </p:cNvSpPr>
          <p:nvPr>
            <p:ph type="title"/>
          </p:nvPr>
        </p:nvSpPr>
        <p:spPr>
          <a:xfrm>
            <a:off x="0" y="0"/>
            <a:ext cx="9144000" cy="620688"/>
          </a:xfrm>
        </p:spPr>
        <p:txBody>
          <a:bodyPr>
            <a:normAutofit fontScale="90000"/>
          </a:bodyPr>
          <a:lstStyle/>
          <a:p>
            <a:pPr algn="l"/>
            <a:r>
              <a:rPr lang="en-US"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endParaRPr lang="fr-FR" b="1" dirty="0">
              <a:solidFill>
                <a:schemeClr val="bg1">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pPr algn="l"/>
            <a:r>
              <a:rPr lang="en-US"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endParaRPr lang="fr-FR" b="1" dirty="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7" name="Rectangle 6"/>
          <p:cNvSpPr/>
          <p:nvPr/>
        </p:nvSpPr>
        <p:spPr>
          <a:xfrm>
            <a:off x="0" y="1196752"/>
            <a:ext cx="3113353" cy="584775"/>
          </a:xfrm>
          <a:prstGeom prst="rect">
            <a:avLst/>
          </a:prstGeom>
        </p:spPr>
        <p:txBody>
          <a:bodyPr wrap="none">
            <a:spAutoFit/>
          </a:bodyPr>
          <a:lstStyle/>
          <a:p>
            <a:r>
              <a:rPr lang="en-US" sz="3200" b="1" dirty="0" smtClean="0">
                <a:solidFill>
                  <a:schemeClr val="bg2">
                    <a:lumMod val="25000"/>
                  </a:schemeClr>
                </a:solidFill>
                <a:latin typeface="Arial Unicode MS" pitchFamily="34" charset="-128"/>
                <a:ea typeface="Arial Unicode MS" pitchFamily="34" charset="-128"/>
                <a:cs typeface="Arial Unicode MS" pitchFamily="34" charset="-128"/>
              </a:rPr>
              <a:t>When to prune?</a:t>
            </a:r>
            <a:endParaRPr lang="fr-FR" sz="3200" b="1" dirty="0" smtClean="0">
              <a:solidFill>
                <a:schemeClr val="bg2">
                  <a:lumMod val="25000"/>
                </a:schemeClr>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0" y="1832625"/>
            <a:ext cx="9144000" cy="3108543"/>
          </a:xfrm>
          <a:prstGeom prst="rect">
            <a:avLst/>
          </a:prstGeom>
        </p:spPr>
        <p:txBody>
          <a:bodyPr wrap="square">
            <a:spAutoFit/>
          </a:bodyPr>
          <a:lstStyle/>
          <a:p>
            <a:pPr algn="just" fontAlgn="ctr"/>
            <a:r>
              <a:rPr lang="en-GB" sz="2800" dirty="0" smtClean="0">
                <a:latin typeface="Arial Unicode MS" pitchFamily="34" charset="-128"/>
                <a:ea typeface="Arial Unicode MS" pitchFamily="34" charset="-128"/>
                <a:cs typeface="Arial Unicode MS" pitchFamily="34" charset="-128"/>
              </a:rPr>
              <a:t>-   </a:t>
            </a:r>
            <a:r>
              <a:rPr lang="en-GB" sz="2800" b="1" dirty="0" smtClean="0">
                <a:latin typeface="Arial Unicode MS" pitchFamily="34" charset="-128"/>
                <a:ea typeface="Arial Unicode MS" pitchFamily="34" charset="-128"/>
                <a:cs typeface="Arial Unicode MS" pitchFamily="34" charset="-128"/>
              </a:rPr>
              <a:t>In winter when trees are dormant</a:t>
            </a:r>
            <a:r>
              <a:rPr lang="en-GB" sz="2800" dirty="0" smtClean="0">
                <a:latin typeface="Arial Unicode MS" pitchFamily="34" charset="-128"/>
                <a:ea typeface="Arial Unicode MS" pitchFamily="34" charset="-128"/>
                <a:cs typeface="Arial Unicode MS" pitchFamily="34" charset="-128"/>
              </a:rPr>
              <a:t>, to prevent damage from frost (from end July to end August).</a:t>
            </a:r>
            <a:endParaRPr lang="fr-FR" sz="2800" dirty="0" smtClean="0">
              <a:latin typeface="Arial Unicode MS" pitchFamily="34" charset="-128"/>
              <a:ea typeface="Arial Unicode MS" pitchFamily="34" charset="-128"/>
              <a:cs typeface="Arial Unicode MS" pitchFamily="34" charset="-128"/>
            </a:endParaRPr>
          </a:p>
          <a:p>
            <a:pPr algn="just" fontAlgn="ctr"/>
            <a:r>
              <a:rPr lang="en-GB" sz="2800" dirty="0" smtClean="0">
                <a:latin typeface="Arial Unicode MS" pitchFamily="34" charset="-128"/>
                <a:ea typeface="Arial Unicode MS" pitchFamily="34" charset="-128"/>
                <a:cs typeface="Arial Unicode MS" pitchFamily="34" charset="-128"/>
              </a:rPr>
              <a:t>- </a:t>
            </a:r>
            <a:r>
              <a:rPr lang="en-GB" sz="2800" b="1" dirty="0" smtClean="0">
                <a:latin typeface="Arial Unicode MS" pitchFamily="34" charset="-128"/>
                <a:ea typeface="Arial Unicode MS" pitchFamily="34" charset="-128"/>
                <a:cs typeface="Arial Unicode MS" pitchFamily="34" charset="-128"/>
              </a:rPr>
              <a:t>In summer </a:t>
            </a:r>
            <a:r>
              <a:rPr lang="en-GB" sz="2800" dirty="0" smtClean="0">
                <a:latin typeface="Arial Unicode MS" pitchFamily="34" charset="-128"/>
                <a:ea typeface="Arial Unicode MS" pitchFamily="34" charset="-128"/>
                <a:cs typeface="Arial Unicode MS" pitchFamily="34" charset="-128"/>
              </a:rPr>
              <a:t>only to remove </a:t>
            </a:r>
            <a:r>
              <a:rPr lang="en-GB" sz="2800" b="1" dirty="0" smtClean="0">
                <a:latin typeface="Arial Unicode MS" pitchFamily="34" charset="-128"/>
                <a:ea typeface="Arial Unicode MS" pitchFamily="34" charset="-128"/>
                <a:cs typeface="Arial Unicode MS" pitchFamily="34" charset="-128"/>
              </a:rPr>
              <a:t>damaged/diseased branches, water sprouts and suckers.</a:t>
            </a:r>
            <a:endParaRPr lang="fr-FR" sz="2800" b="1" dirty="0" smtClean="0">
              <a:latin typeface="Arial Unicode MS" pitchFamily="34" charset="-128"/>
              <a:ea typeface="Arial Unicode MS" pitchFamily="34" charset="-128"/>
              <a:cs typeface="Arial Unicode MS" pitchFamily="34" charset="-128"/>
            </a:endParaRPr>
          </a:p>
          <a:p>
            <a:pPr algn="just" fontAlgn="ctr"/>
            <a:r>
              <a:rPr lang="en-GB" sz="2800" dirty="0" smtClean="0">
                <a:latin typeface="Arial Unicode MS" pitchFamily="34" charset="-128"/>
                <a:ea typeface="Arial Unicode MS" pitchFamily="34" charset="-128"/>
                <a:cs typeface="Arial Unicode MS" pitchFamily="34" charset="-128"/>
              </a:rPr>
              <a:t>The desired height should be kept to enable </a:t>
            </a:r>
            <a:r>
              <a:rPr lang="en-GB" sz="2800" b="1" dirty="0" smtClean="0">
                <a:latin typeface="Arial Unicode MS" pitchFamily="34" charset="-128"/>
                <a:ea typeface="Arial Unicode MS" pitchFamily="34" charset="-128"/>
                <a:cs typeface="Arial Unicode MS" pitchFamily="34" charset="-128"/>
              </a:rPr>
              <a:t>easy management </a:t>
            </a:r>
            <a:r>
              <a:rPr lang="en-GB" sz="2800" dirty="0" smtClean="0">
                <a:latin typeface="Arial Unicode MS" pitchFamily="34" charset="-128"/>
                <a:ea typeface="Arial Unicode MS" pitchFamily="34" charset="-128"/>
                <a:cs typeface="Arial Unicode MS" pitchFamily="34" charset="-128"/>
              </a:rPr>
              <a:t>of the tree such as </a:t>
            </a:r>
            <a:r>
              <a:rPr lang="en-GB" sz="2800" b="1" dirty="0" smtClean="0">
                <a:latin typeface="Arial Unicode MS" pitchFamily="34" charset="-128"/>
                <a:ea typeface="Arial Unicode MS" pitchFamily="34" charset="-128"/>
                <a:cs typeface="Arial Unicode MS" pitchFamily="34" charset="-128"/>
              </a:rPr>
              <a:t>spraying and harvesting</a:t>
            </a:r>
            <a:r>
              <a:rPr lang="en-GB" sz="2800" dirty="0" smtClean="0">
                <a:latin typeface="Arial Unicode MS" pitchFamily="34" charset="-128"/>
                <a:ea typeface="Arial Unicode MS" pitchFamily="34" charset="-128"/>
                <a:cs typeface="Arial Unicode MS" pitchFamily="34" charset="-128"/>
              </a:rPr>
              <a:t>.</a:t>
            </a:r>
            <a:endParaRPr lang="fr-FR" sz="2800" dirty="0" smtClean="0">
              <a:latin typeface="Arial Unicode MS" pitchFamily="34" charset="-128"/>
              <a:ea typeface="Arial Unicode MS" pitchFamily="34" charset="-128"/>
              <a:cs typeface="Arial Unicode MS" pitchFamily="34" charset="-128"/>
            </a:endParaRPr>
          </a:p>
        </p:txBody>
      </p:sp>
      <p:grpSp>
        <p:nvGrpSpPr>
          <p:cNvPr id="3" name="Groupe 12"/>
          <p:cNvGrpSpPr/>
          <p:nvPr/>
        </p:nvGrpSpPr>
        <p:grpSpPr>
          <a:xfrm>
            <a:off x="251520" y="5301208"/>
            <a:ext cx="8568952" cy="1152128"/>
            <a:chOff x="251520" y="5301208"/>
            <a:chExt cx="8568952" cy="1152128"/>
          </a:xfrm>
        </p:grpSpPr>
        <p:sp>
          <p:nvSpPr>
            <p:cNvPr id="10" name="Rectangle 9"/>
            <p:cNvSpPr/>
            <p:nvPr/>
          </p:nvSpPr>
          <p:spPr>
            <a:xfrm>
              <a:off x="1331640" y="5445224"/>
              <a:ext cx="7452320" cy="830997"/>
            </a:xfrm>
            <a:prstGeom prst="rect">
              <a:avLst/>
            </a:prstGeom>
          </p:spPr>
          <p:txBody>
            <a:bodyPr wrap="square">
              <a:spAutoFit/>
            </a:bodyPr>
            <a:lstStyle/>
            <a:p>
              <a:pPr algn="just" fontAlgn="ctr"/>
              <a:r>
                <a:rPr lang="en-GB" sz="2400" dirty="0" smtClean="0">
                  <a:latin typeface="Arial Unicode MS" pitchFamily="34" charset="-128"/>
                  <a:ea typeface="Arial Unicode MS" pitchFamily="34" charset="-128"/>
                  <a:cs typeface="Arial Unicode MS" pitchFamily="34" charset="-128"/>
                </a:rPr>
                <a:t>Always prune on </a:t>
              </a:r>
              <a:r>
                <a:rPr lang="en-GB" sz="2400" b="1" dirty="0" smtClean="0">
                  <a:latin typeface="Arial Unicode MS" pitchFamily="34" charset="-128"/>
                  <a:ea typeface="Arial Unicode MS" pitchFamily="34" charset="-128"/>
                  <a:cs typeface="Arial Unicode MS" pitchFamily="34" charset="-128"/>
                </a:rPr>
                <a:t>dry days</a:t>
              </a:r>
              <a:r>
                <a:rPr lang="en-GB" sz="2400" dirty="0" smtClean="0">
                  <a:latin typeface="Arial Unicode MS" pitchFamily="34" charset="-128"/>
                  <a:ea typeface="Arial Unicode MS" pitchFamily="34" charset="-128"/>
                  <a:cs typeface="Arial Unicode MS" pitchFamily="34" charset="-128"/>
                </a:rPr>
                <a:t>, to </a:t>
              </a:r>
              <a:r>
                <a:rPr lang="en-GB" sz="2400" b="1" dirty="0" smtClean="0">
                  <a:latin typeface="Arial Unicode MS" pitchFamily="34" charset="-128"/>
                  <a:ea typeface="Arial Unicode MS" pitchFamily="34" charset="-128"/>
                  <a:cs typeface="Arial Unicode MS" pitchFamily="34" charset="-128"/>
                </a:rPr>
                <a:t>reduce the chance of getting diseases</a:t>
              </a:r>
              <a:r>
                <a:rPr lang="en-GB" sz="2400" dirty="0" smtClean="0">
                  <a:latin typeface="Arial Unicode MS" pitchFamily="34" charset="-128"/>
                  <a:ea typeface="Arial Unicode MS" pitchFamily="34" charset="-128"/>
                  <a:cs typeface="Arial Unicode MS" pitchFamily="34" charset="-128"/>
                </a:rPr>
                <a:t> on the open wounds.</a:t>
              </a:r>
              <a:endParaRPr lang="fr-FR" sz="2400" dirty="0" smtClean="0">
                <a:latin typeface="Arial Unicode MS" pitchFamily="34" charset="-128"/>
                <a:ea typeface="Arial Unicode MS" pitchFamily="34" charset="-128"/>
                <a:cs typeface="Arial Unicode MS" pitchFamily="34" charset="-128"/>
              </a:endParaRPr>
            </a:p>
          </p:txBody>
        </p:sp>
        <p:sp>
          <p:nvSpPr>
            <p:cNvPr id="11" name="Triangle isocèle 10"/>
            <p:cNvSpPr/>
            <p:nvPr/>
          </p:nvSpPr>
          <p:spPr>
            <a:xfrm>
              <a:off x="539552" y="5517232"/>
              <a:ext cx="792088" cy="7200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2" name="Rectangle 11"/>
            <p:cNvSpPr/>
            <p:nvPr/>
          </p:nvSpPr>
          <p:spPr>
            <a:xfrm>
              <a:off x="251520" y="5301208"/>
              <a:ext cx="8568952" cy="115212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9144000" cy="648072"/>
          </a:xfrm>
        </p:spPr>
        <p:txBody>
          <a:bodyPr>
            <a:normAutofit fontScale="90000"/>
          </a:bodyPr>
          <a:lstStyle/>
          <a:p>
            <a:pPr algn="l"/>
            <a:r>
              <a:rPr lang="en-US" b="1" dirty="0" smtClean="0">
                <a:solidFill>
                  <a:schemeClr val="bg1">
                    <a:lumMod val="65000"/>
                  </a:schemeClr>
                </a:solidFill>
                <a:latin typeface="Arial Unicode MS" pitchFamily="34" charset="-128"/>
                <a:ea typeface="Arial Unicode MS" pitchFamily="34" charset="-128"/>
                <a:cs typeface="Arial Unicode MS" pitchFamily="34" charset="-128"/>
              </a:rPr>
              <a:t>1. Pruning fruit </a:t>
            </a:r>
            <a:r>
              <a:rPr lang="en-US" b="1" dirty="0" smtClean="0">
                <a:solidFill>
                  <a:schemeClr val="bg1">
                    <a:lumMod val="65000"/>
                  </a:schemeClr>
                </a:solidFill>
                <a:latin typeface="Arial Unicode MS" pitchFamily="34" charset="-128"/>
                <a:ea typeface="Arial Unicode MS" pitchFamily="34" charset="-128"/>
                <a:cs typeface="Arial Unicode MS" pitchFamily="34" charset="-128"/>
              </a:rPr>
              <a:t>trees</a:t>
            </a:r>
            <a:endParaRPr lang="fr-FR"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4" name="Image 3" descr="poster3_back_2.jpg"/>
          <p:cNvPicPr>
            <a:picLocks noChangeAspect="1"/>
          </p:cNvPicPr>
          <p:nvPr/>
        </p:nvPicPr>
        <p:blipFill>
          <a:blip r:embed="rId3" cstate="print">
            <a:clrChange>
              <a:clrFrom>
                <a:srgbClr val="FFFFFF"/>
              </a:clrFrom>
              <a:clrTo>
                <a:srgbClr val="FFFFFF">
                  <a:alpha val="0"/>
                </a:srgbClr>
              </a:clrTo>
            </a:clrChange>
          </a:blip>
          <a:srcRect l="17339" t="19303" r="10745" b="11284"/>
          <a:stretch>
            <a:fillRect/>
          </a:stretch>
        </p:blipFill>
        <p:spPr>
          <a:xfrm>
            <a:off x="3707904" y="1556792"/>
            <a:ext cx="2400267" cy="2736304"/>
          </a:xfrm>
          <a:prstGeom prst="rect">
            <a:avLst/>
          </a:prstGeom>
          <a:ln>
            <a:solidFill>
              <a:schemeClr val="bg1"/>
            </a:solidFill>
          </a:ln>
        </p:spPr>
      </p:pic>
      <p:pic>
        <p:nvPicPr>
          <p:cNvPr id="5" name="Image 4" descr="poster3_back_3.jpg"/>
          <p:cNvPicPr>
            <a:picLocks noChangeAspect="1"/>
          </p:cNvPicPr>
          <p:nvPr/>
        </p:nvPicPr>
        <p:blipFill>
          <a:blip r:embed="rId4" cstate="print">
            <a:clrChange>
              <a:clrFrom>
                <a:srgbClr val="FFFFFF"/>
              </a:clrFrom>
              <a:clrTo>
                <a:srgbClr val="FFFFFF">
                  <a:alpha val="0"/>
                </a:srgbClr>
              </a:clrTo>
            </a:clrChange>
          </a:blip>
          <a:srcRect l="15462" t="15222" r="7407" b="11793"/>
          <a:stretch>
            <a:fillRect/>
          </a:stretch>
        </p:blipFill>
        <p:spPr>
          <a:xfrm>
            <a:off x="6372200" y="1556792"/>
            <a:ext cx="2448272" cy="2736304"/>
          </a:xfrm>
          <a:prstGeom prst="rect">
            <a:avLst/>
          </a:prstGeom>
          <a:ln>
            <a:solidFill>
              <a:schemeClr val="bg1"/>
            </a:solidFill>
          </a:ln>
        </p:spPr>
      </p:pic>
      <p:sp>
        <p:nvSpPr>
          <p:cNvPr id="7" name="Rectangle 6"/>
          <p:cNvSpPr/>
          <p:nvPr/>
        </p:nvSpPr>
        <p:spPr>
          <a:xfrm>
            <a:off x="0" y="980728"/>
            <a:ext cx="2860078" cy="584775"/>
          </a:xfrm>
          <a:prstGeom prst="rect">
            <a:avLst/>
          </a:prstGeom>
        </p:spPr>
        <p:txBody>
          <a:bodyPr wrap="none">
            <a:spAutoFit/>
          </a:bodyPr>
          <a:lstStyle/>
          <a:p>
            <a:r>
              <a:rPr lang="en-US" sz="3200" b="1" dirty="0" smtClean="0">
                <a:solidFill>
                  <a:schemeClr val="bg2">
                    <a:lumMod val="25000"/>
                  </a:schemeClr>
                </a:solidFill>
                <a:latin typeface="Arial Unicode MS" pitchFamily="34" charset="-128"/>
                <a:ea typeface="Arial Unicode MS" pitchFamily="34" charset="-128"/>
                <a:cs typeface="Arial Unicode MS" pitchFamily="34" charset="-128"/>
              </a:rPr>
              <a:t>How to prune?</a:t>
            </a:r>
            <a:endParaRPr lang="fr-FR" sz="3200" b="1" dirty="0" smtClean="0">
              <a:solidFill>
                <a:schemeClr val="bg2">
                  <a:lumMod val="25000"/>
                </a:schemeClr>
              </a:solidFill>
              <a:latin typeface="Arial Unicode MS" pitchFamily="34" charset="-128"/>
              <a:ea typeface="Arial Unicode MS" pitchFamily="34" charset="-128"/>
              <a:cs typeface="Arial Unicode MS" pitchFamily="34" charset="-128"/>
            </a:endParaRPr>
          </a:p>
        </p:txBody>
      </p:sp>
      <p:grpSp>
        <p:nvGrpSpPr>
          <p:cNvPr id="3" name="Groupe 9"/>
          <p:cNvGrpSpPr/>
          <p:nvPr/>
        </p:nvGrpSpPr>
        <p:grpSpPr>
          <a:xfrm>
            <a:off x="179512" y="1556792"/>
            <a:ext cx="3737664" cy="2736304"/>
            <a:chOff x="179512" y="1844824"/>
            <a:chExt cx="3737664" cy="2736304"/>
          </a:xfrm>
        </p:grpSpPr>
        <p:pic>
          <p:nvPicPr>
            <p:cNvPr id="6" name="Espace réservé du contenu 3" descr="poster3_back_1.jpg"/>
            <p:cNvPicPr>
              <a:picLocks noChangeAspect="1"/>
            </p:cNvPicPr>
            <p:nvPr/>
          </p:nvPicPr>
          <p:blipFill>
            <a:blip r:embed="rId5" cstate="print">
              <a:clrChange>
                <a:clrFrom>
                  <a:srgbClr val="FFFFFF"/>
                </a:clrFrom>
                <a:clrTo>
                  <a:srgbClr val="FFFFFF">
                    <a:alpha val="0"/>
                  </a:srgbClr>
                </a:clrTo>
              </a:clrChange>
            </a:blip>
            <a:srcRect l="11768" t="6522" r="9656" b="10870"/>
            <a:stretch>
              <a:fillRect/>
            </a:stretch>
          </p:blipFill>
          <p:spPr>
            <a:xfrm>
              <a:off x="179512" y="1844824"/>
              <a:ext cx="2160240" cy="2736304"/>
            </a:xfrm>
            <a:prstGeom prst="rect">
              <a:avLst/>
            </a:prstGeom>
            <a:ln>
              <a:solidFill>
                <a:schemeClr val="bg1"/>
              </a:solidFill>
            </a:ln>
          </p:spPr>
        </p:pic>
        <p:sp>
          <p:nvSpPr>
            <p:cNvPr id="8" name="Rectangle 7"/>
            <p:cNvSpPr/>
            <p:nvPr/>
          </p:nvSpPr>
          <p:spPr>
            <a:xfrm>
              <a:off x="1530411" y="1866890"/>
              <a:ext cx="2386765" cy="553998"/>
            </a:xfrm>
            <a:prstGeom prst="rect">
              <a:avLst/>
            </a:prstGeom>
          </p:spPr>
          <p:txBody>
            <a:bodyPr wrap="square">
              <a:spAutoFit/>
            </a:bodyPr>
            <a:lstStyle/>
            <a:p>
              <a:pPr fontAlgn="ctr"/>
              <a:r>
                <a:rPr lang="en-GB" sz="1500" dirty="0" smtClean="0">
                  <a:latin typeface="Arial Unicode MS" pitchFamily="34" charset="-128"/>
                  <a:ea typeface="Arial Unicode MS" pitchFamily="34" charset="-128"/>
                  <a:cs typeface="Arial Unicode MS" pitchFamily="34" charset="-128"/>
                </a:rPr>
                <a:t>cut angled away from bud, not straight across</a:t>
              </a:r>
              <a:endParaRPr lang="fr-FR" sz="1500" dirty="0" smtClean="0">
                <a:latin typeface="Arial Unicode MS" pitchFamily="34" charset="-128"/>
                <a:ea typeface="Arial Unicode MS" pitchFamily="34" charset="-128"/>
                <a:cs typeface="Arial Unicode MS" pitchFamily="34" charset="-128"/>
              </a:endParaRPr>
            </a:p>
          </p:txBody>
        </p:sp>
      </p:grpSp>
      <p:sp>
        <p:nvSpPr>
          <p:cNvPr id="11" name="Rectangle 10"/>
          <p:cNvSpPr/>
          <p:nvPr/>
        </p:nvSpPr>
        <p:spPr>
          <a:xfrm>
            <a:off x="0" y="4248384"/>
            <a:ext cx="9144000" cy="1938992"/>
          </a:xfrm>
          <a:prstGeom prst="rect">
            <a:avLst/>
          </a:prstGeom>
        </p:spPr>
        <p:txBody>
          <a:bodyPr wrap="square">
            <a:spAutoFit/>
          </a:bodyPr>
          <a:lstStyle/>
          <a:p>
            <a:pPr algn="just" fontAlgn="ctr"/>
            <a:r>
              <a:rPr lang="en-GB" sz="2400" dirty="0" smtClean="0">
                <a:latin typeface="Arial Unicode MS" pitchFamily="34" charset="-128"/>
                <a:ea typeface="Arial Unicode MS" pitchFamily="34" charset="-128"/>
                <a:cs typeface="Arial Unicode MS" pitchFamily="34" charset="-128"/>
              </a:rPr>
              <a:t>When making cuts, </a:t>
            </a:r>
            <a:r>
              <a:rPr lang="en-GB" sz="2400" b="1" dirty="0" smtClean="0">
                <a:latin typeface="Arial Unicode MS" pitchFamily="34" charset="-128"/>
                <a:ea typeface="Arial Unicode MS" pitchFamily="34" charset="-128"/>
                <a:cs typeface="Arial Unicode MS" pitchFamily="34" charset="-128"/>
              </a:rPr>
              <a:t>don’t leave a stub</a:t>
            </a:r>
            <a:r>
              <a:rPr lang="en-GB" sz="2400" dirty="0" smtClean="0">
                <a:latin typeface="Arial Unicode MS" pitchFamily="34" charset="-128"/>
                <a:ea typeface="Arial Unicode MS" pitchFamily="34" charset="-128"/>
                <a:cs typeface="Arial Unicode MS" pitchFamily="34" charset="-128"/>
              </a:rPr>
              <a:t>: cut close to the trunk or branch. Make pruning cuts </a:t>
            </a:r>
            <a:r>
              <a:rPr lang="en-GB" sz="2400" b="1" dirty="0" smtClean="0">
                <a:latin typeface="Arial Unicode MS" pitchFamily="34" charset="-128"/>
                <a:ea typeface="Arial Unicode MS" pitchFamily="34" charset="-128"/>
                <a:cs typeface="Arial Unicode MS" pitchFamily="34" charset="-128"/>
              </a:rPr>
              <a:t>just above an outward facing bud</a:t>
            </a:r>
            <a:r>
              <a:rPr lang="en-GB" sz="2400" dirty="0" smtClean="0">
                <a:latin typeface="Arial Unicode MS" pitchFamily="34" charset="-128"/>
                <a:ea typeface="Arial Unicode MS" pitchFamily="34" charset="-128"/>
                <a:cs typeface="Arial Unicode MS" pitchFamily="34" charset="-128"/>
              </a:rPr>
              <a:t>. </a:t>
            </a:r>
          </a:p>
          <a:p>
            <a:pPr algn="just" fontAlgn="ctr"/>
            <a:r>
              <a:rPr lang="en-GB" sz="2400" dirty="0" smtClean="0">
                <a:latin typeface="Arial Unicode MS" pitchFamily="34" charset="-128"/>
                <a:ea typeface="Arial Unicode MS" pitchFamily="34" charset="-128"/>
                <a:cs typeface="Arial Unicode MS" pitchFamily="34" charset="-128"/>
              </a:rPr>
              <a:t>In the spring, this bud will grow away from the centre of the tree, opening it up.</a:t>
            </a:r>
            <a:endParaRPr lang="fr-FR" sz="2400" dirty="0" smtClean="0">
              <a:latin typeface="Arial Unicode MS" pitchFamily="34" charset="-128"/>
              <a:ea typeface="Arial Unicode MS" pitchFamily="34" charset="-128"/>
              <a:cs typeface="Arial Unicode MS" pitchFamily="34" charset="-128"/>
            </a:endParaRPr>
          </a:p>
          <a:p>
            <a:pPr fontAlgn="ctr"/>
            <a:endParaRPr lang="fr-FR" sz="2400" dirty="0" smtClean="0">
              <a:latin typeface="Arial Unicode MS" pitchFamily="34" charset="-128"/>
              <a:ea typeface="Arial Unicode MS" pitchFamily="34" charset="-128"/>
              <a:cs typeface="Arial Unicode MS" pitchFamily="34" charset="-128"/>
            </a:endParaRPr>
          </a:p>
        </p:txBody>
      </p:sp>
      <p:sp>
        <p:nvSpPr>
          <p:cNvPr id="12" name="Rectangle 11"/>
          <p:cNvSpPr/>
          <p:nvPr/>
        </p:nvSpPr>
        <p:spPr>
          <a:xfrm>
            <a:off x="1331640" y="5910371"/>
            <a:ext cx="7416824" cy="830997"/>
          </a:xfrm>
          <a:prstGeom prst="rect">
            <a:avLst/>
          </a:prstGeom>
        </p:spPr>
        <p:txBody>
          <a:bodyPr wrap="square">
            <a:spAutoFit/>
          </a:bodyPr>
          <a:lstStyle/>
          <a:p>
            <a:pPr algn="just" fontAlgn="ctr"/>
            <a:r>
              <a:rPr lang="en-GB" sz="2400" dirty="0" smtClean="0">
                <a:latin typeface="Arial Unicode MS" pitchFamily="34" charset="-128"/>
                <a:ea typeface="Arial Unicode MS" pitchFamily="34" charset="-128"/>
                <a:cs typeface="Arial Unicode MS" pitchFamily="34" charset="-128"/>
              </a:rPr>
              <a:t>Always use </a:t>
            </a:r>
            <a:r>
              <a:rPr lang="en-GB" sz="2400" b="1" dirty="0" smtClean="0">
                <a:latin typeface="Arial Unicode MS" pitchFamily="34" charset="-128"/>
                <a:ea typeface="Arial Unicode MS" pitchFamily="34" charset="-128"/>
                <a:cs typeface="Arial Unicode MS" pitchFamily="34" charset="-128"/>
              </a:rPr>
              <a:t>sharp tools </a:t>
            </a:r>
            <a:r>
              <a:rPr lang="en-GB" sz="2400" dirty="0" smtClean="0">
                <a:latin typeface="Arial Unicode MS" pitchFamily="34" charset="-128"/>
                <a:ea typeface="Arial Unicode MS" pitchFamily="34" charset="-128"/>
                <a:cs typeface="Arial Unicode MS" pitchFamily="34" charset="-128"/>
              </a:rPr>
              <a:t>for </a:t>
            </a:r>
            <a:r>
              <a:rPr lang="en-GB" sz="2400" b="1" dirty="0" smtClean="0">
                <a:latin typeface="Arial Unicode MS" pitchFamily="34" charset="-128"/>
                <a:ea typeface="Arial Unicode MS" pitchFamily="34" charset="-128"/>
                <a:cs typeface="Arial Unicode MS" pitchFamily="34" charset="-128"/>
              </a:rPr>
              <a:t>clean cuts</a:t>
            </a:r>
            <a:r>
              <a:rPr lang="en-GB" sz="2400" dirty="0" smtClean="0">
                <a:latin typeface="Arial Unicode MS" pitchFamily="34" charset="-128"/>
                <a:ea typeface="Arial Unicode MS" pitchFamily="34" charset="-128"/>
                <a:cs typeface="Arial Unicode MS" pitchFamily="34" charset="-128"/>
              </a:rPr>
              <a:t>. Dip tools in diluted household bleach </a:t>
            </a:r>
            <a:r>
              <a:rPr lang="en-GB" sz="2400" b="1" dirty="0" smtClean="0">
                <a:latin typeface="Arial Unicode MS" pitchFamily="34" charset="-128"/>
                <a:ea typeface="Arial Unicode MS" pitchFamily="34" charset="-128"/>
                <a:cs typeface="Arial Unicode MS" pitchFamily="34" charset="-128"/>
              </a:rPr>
              <a:t>in between each cut</a:t>
            </a:r>
            <a:r>
              <a:rPr lang="en-GB"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sp>
        <p:nvSpPr>
          <p:cNvPr id="13" name="Triangle isocèle 12"/>
          <p:cNvSpPr/>
          <p:nvPr/>
        </p:nvSpPr>
        <p:spPr>
          <a:xfrm>
            <a:off x="467544" y="5949192"/>
            <a:ext cx="792088" cy="7200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4" name="Rectangle 13"/>
          <p:cNvSpPr/>
          <p:nvPr/>
        </p:nvSpPr>
        <p:spPr>
          <a:xfrm>
            <a:off x="265168" y="5877272"/>
            <a:ext cx="8568952" cy="86409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pPr algn="l"/>
            <a:r>
              <a:rPr lang="en-US"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endParaRPr lang="fr-FR" b="1" dirty="0">
              <a:solidFill>
                <a:schemeClr val="bg1">
                  <a:lumMod val="65000"/>
                </a:schemeClr>
              </a:solidFill>
              <a:latin typeface="Arial Unicode MS" pitchFamily="34" charset="-128"/>
              <a:ea typeface="Arial Unicode MS" pitchFamily="34" charset="-128"/>
              <a:cs typeface="Arial Unicode MS" pitchFamily="34" charset="-128"/>
            </a:endParaRPr>
          </a:p>
        </p:txBody>
      </p:sp>
      <p:pic>
        <p:nvPicPr>
          <p:cNvPr id="7" name="Image 6" descr="poster3_back_4.jpg"/>
          <p:cNvPicPr>
            <a:picLocks noChangeAspect="1"/>
          </p:cNvPicPr>
          <p:nvPr/>
        </p:nvPicPr>
        <p:blipFill>
          <a:blip r:embed="rId3" cstate="print">
            <a:clrChange>
              <a:clrFrom>
                <a:srgbClr val="FFFFFF"/>
              </a:clrFrom>
              <a:clrTo>
                <a:srgbClr val="FFFFFF">
                  <a:alpha val="0"/>
                </a:srgbClr>
              </a:clrTo>
            </a:clrChange>
          </a:blip>
          <a:srcRect l="6467" r="6512"/>
          <a:stretch>
            <a:fillRect/>
          </a:stretch>
        </p:blipFill>
        <p:spPr>
          <a:xfrm>
            <a:off x="1043608" y="1626900"/>
            <a:ext cx="2160240" cy="2594188"/>
          </a:xfrm>
          <a:prstGeom prst="rect">
            <a:avLst/>
          </a:prstGeom>
          <a:ln>
            <a:solidFill>
              <a:schemeClr val="bg1"/>
            </a:solidFill>
          </a:ln>
        </p:spPr>
      </p:pic>
      <p:pic>
        <p:nvPicPr>
          <p:cNvPr id="8" name="Image 7" descr="poster3_back_5.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940152" y="1621351"/>
            <a:ext cx="1944216" cy="2599737"/>
          </a:xfrm>
          <a:prstGeom prst="rect">
            <a:avLst/>
          </a:prstGeom>
          <a:ln>
            <a:solidFill>
              <a:schemeClr val="bg1"/>
            </a:solidFill>
          </a:ln>
        </p:spPr>
      </p:pic>
      <p:sp>
        <p:nvSpPr>
          <p:cNvPr id="12" name="Rectangle 11"/>
          <p:cNvSpPr/>
          <p:nvPr/>
        </p:nvSpPr>
        <p:spPr>
          <a:xfrm>
            <a:off x="0" y="1124744"/>
            <a:ext cx="6708888" cy="461665"/>
          </a:xfrm>
          <a:prstGeom prst="rect">
            <a:avLst/>
          </a:prstGeom>
        </p:spPr>
        <p:txBody>
          <a:bodyPr wrap="none">
            <a:spAutoFit/>
          </a:bodyPr>
          <a:lstStyle/>
          <a:p>
            <a:pPr lvl="0" fontAlgn="ctr"/>
            <a:r>
              <a:rPr lang="en-US" sz="2400" dirty="0" smtClean="0">
                <a:latin typeface="Arial Unicode MS" pitchFamily="34" charset="-128"/>
                <a:ea typeface="Arial Unicode MS" pitchFamily="34" charset="-128"/>
                <a:cs typeface="Arial Unicode MS" pitchFamily="34" charset="-128"/>
              </a:rPr>
              <a:t>1. Remove all the </a:t>
            </a:r>
            <a:r>
              <a:rPr lang="en-US" sz="2400" b="1" dirty="0" smtClean="0">
                <a:latin typeface="Arial Unicode MS" pitchFamily="34" charset="-128"/>
                <a:ea typeface="Arial Unicode MS" pitchFamily="34" charset="-128"/>
                <a:cs typeface="Arial Unicode MS" pitchFamily="34" charset="-128"/>
              </a:rPr>
              <a:t>dead and diseased </a:t>
            </a:r>
            <a:r>
              <a:rPr lang="en-US" sz="2400" dirty="0" smtClean="0">
                <a:latin typeface="Arial Unicode MS" pitchFamily="34" charset="-128"/>
                <a:ea typeface="Arial Unicode MS" pitchFamily="34" charset="-128"/>
                <a:cs typeface="Arial Unicode MS" pitchFamily="34" charset="-128"/>
              </a:rPr>
              <a:t>branches.</a:t>
            </a:r>
            <a:endParaRPr lang="fr-FR" sz="2400" dirty="0" smtClean="0">
              <a:latin typeface="Arial Unicode MS" pitchFamily="34" charset="-128"/>
              <a:ea typeface="Arial Unicode MS" pitchFamily="34" charset="-128"/>
              <a:cs typeface="Arial Unicode MS" pitchFamily="34" charset="-128"/>
            </a:endParaRPr>
          </a:p>
        </p:txBody>
      </p:sp>
      <p:sp>
        <p:nvSpPr>
          <p:cNvPr id="13" name="Rectangle 12"/>
          <p:cNvSpPr/>
          <p:nvPr/>
        </p:nvSpPr>
        <p:spPr>
          <a:xfrm>
            <a:off x="0" y="4149080"/>
            <a:ext cx="4644008" cy="2739211"/>
          </a:xfrm>
          <a:prstGeom prst="rect">
            <a:avLst/>
          </a:prstGeom>
        </p:spPr>
        <p:txBody>
          <a:bodyPr wrap="square">
            <a:spAutoFit/>
          </a:bodyPr>
          <a:lstStyle/>
          <a:p>
            <a:pPr lvl="0" algn="just" fontAlgn="ctr"/>
            <a:r>
              <a:rPr lang="en-US" sz="2800" dirty="0" smtClean="0">
                <a:latin typeface="Arial Unicode MS" pitchFamily="34" charset="-128"/>
                <a:ea typeface="Arial Unicode MS" pitchFamily="34" charset="-128"/>
                <a:cs typeface="Arial Unicode MS" pitchFamily="34" charset="-128"/>
              </a:rPr>
              <a:t>1. </a:t>
            </a:r>
            <a:r>
              <a:rPr lang="en-US" sz="2400" dirty="0" smtClean="0">
                <a:latin typeface="Arial Unicode MS" pitchFamily="34" charset="-128"/>
                <a:ea typeface="Arial Unicode MS" pitchFamily="34" charset="-128"/>
                <a:cs typeface="Arial Unicode MS" pitchFamily="34" charset="-128"/>
              </a:rPr>
              <a:t>Remove any </a:t>
            </a:r>
            <a:r>
              <a:rPr lang="en-US" sz="2400" b="1" dirty="0" smtClean="0">
                <a:latin typeface="Arial Unicode MS" pitchFamily="34" charset="-128"/>
                <a:ea typeface="Arial Unicode MS" pitchFamily="34" charset="-128"/>
                <a:cs typeface="Arial Unicode MS" pitchFamily="34" charset="-128"/>
              </a:rPr>
              <a:t>unnecessary limbs</a:t>
            </a:r>
            <a:r>
              <a:rPr lang="en-US" sz="2400" dirty="0" smtClean="0">
                <a:latin typeface="Arial Unicode MS" pitchFamily="34" charset="-128"/>
                <a:ea typeface="Arial Unicode MS" pitchFamily="34" charset="-128"/>
                <a:cs typeface="Arial Unicode MS" pitchFamily="34" charset="-128"/>
              </a:rPr>
              <a:t>, including branches that </a:t>
            </a:r>
            <a:r>
              <a:rPr lang="en-US" sz="2400" b="1" dirty="0" smtClean="0">
                <a:latin typeface="Arial Unicode MS" pitchFamily="34" charset="-128"/>
                <a:ea typeface="Arial Unicode MS" pitchFamily="34" charset="-128"/>
                <a:cs typeface="Arial Unicode MS" pitchFamily="34" charset="-128"/>
              </a:rPr>
              <a:t>cross over </a:t>
            </a:r>
            <a:r>
              <a:rPr lang="en-US" sz="2400" dirty="0" smtClean="0">
                <a:latin typeface="Arial Unicode MS" pitchFamily="34" charset="-128"/>
                <a:ea typeface="Arial Unicode MS" pitchFamily="34" charset="-128"/>
                <a:cs typeface="Arial Unicode MS" pitchFamily="34" charset="-128"/>
              </a:rPr>
              <a:t>one another, are </a:t>
            </a:r>
            <a:r>
              <a:rPr lang="en-US" sz="2400" b="1" dirty="0" smtClean="0">
                <a:latin typeface="Arial Unicode MS" pitchFamily="34" charset="-128"/>
                <a:ea typeface="Arial Unicode MS" pitchFamily="34" charset="-128"/>
                <a:cs typeface="Arial Unicode MS" pitchFamily="34" charset="-128"/>
              </a:rPr>
              <a:t>too close together</a:t>
            </a:r>
            <a:r>
              <a:rPr lang="en-US" sz="2400" dirty="0" smtClean="0">
                <a:latin typeface="Arial Unicode MS" pitchFamily="34" charset="-128"/>
                <a:ea typeface="Arial Unicode MS" pitchFamily="34" charset="-128"/>
                <a:cs typeface="Arial Unicode MS" pitchFamily="34" charset="-128"/>
              </a:rPr>
              <a:t> or </a:t>
            </a:r>
            <a:r>
              <a:rPr lang="en-US" sz="2400" b="1" dirty="0" smtClean="0">
                <a:latin typeface="Arial Unicode MS" pitchFamily="34" charset="-128"/>
                <a:ea typeface="Arial Unicode MS" pitchFamily="34" charset="-128"/>
                <a:cs typeface="Arial Unicode MS" pitchFamily="34" charset="-128"/>
              </a:rPr>
              <a:t>rub against each other</a:t>
            </a:r>
            <a:r>
              <a:rPr lang="en-US" sz="2400" dirty="0" smtClean="0">
                <a:latin typeface="Arial Unicode MS" pitchFamily="34" charset="-128"/>
                <a:ea typeface="Arial Unicode MS" pitchFamily="34" charset="-128"/>
                <a:cs typeface="Arial Unicode MS" pitchFamily="34" charset="-128"/>
              </a:rPr>
              <a:t>. </a:t>
            </a:r>
          </a:p>
          <a:p>
            <a:pPr lvl="0" algn="just" fontAlgn="ctr"/>
            <a:r>
              <a:rPr lang="en-US" sz="2400" dirty="0" smtClean="0">
                <a:latin typeface="Arial Unicode MS" pitchFamily="34" charset="-128"/>
                <a:ea typeface="Arial Unicode MS" pitchFamily="34" charset="-128"/>
                <a:cs typeface="Arial Unicode MS" pitchFamily="34" charset="-128"/>
              </a:rPr>
              <a:t>Make the cut </a:t>
            </a:r>
            <a:r>
              <a:rPr lang="en-US" sz="2400" b="1" dirty="0" smtClean="0">
                <a:latin typeface="Arial Unicode MS" pitchFamily="34" charset="-128"/>
                <a:ea typeface="Arial Unicode MS" pitchFamily="34" charset="-128"/>
                <a:cs typeface="Arial Unicode MS" pitchFamily="34" charset="-128"/>
              </a:rPr>
              <a:t>just above the collar</a:t>
            </a:r>
            <a:r>
              <a:rPr lang="en-US"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sp>
        <p:nvSpPr>
          <p:cNvPr id="14" name="Rectangle 13"/>
          <p:cNvSpPr/>
          <p:nvPr/>
        </p:nvSpPr>
        <p:spPr>
          <a:xfrm>
            <a:off x="4932040" y="4149080"/>
            <a:ext cx="4211960" cy="2739211"/>
          </a:xfrm>
          <a:prstGeom prst="rect">
            <a:avLst/>
          </a:prstGeom>
        </p:spPr>
        <p:txBody>
          <a:bodyPr wrap="square">
            <a:spAutoFit/>
          </a:bodyPr>
          <a:lstStyle/>
          <a:p>
            <a:pPr lvl="0" algn="just" fontAlgn="ctr"/>
            <a:r>
              <a:rPr lang="en-US" sz="2800" dirty="0" smtClean="0">
                <a:latin typeface="Arial Unicode MS" pitchFamily="34" charset="-128"/>
                <a:ea typeface="Arial Unicode MS" pitchFamily="34" charset="-128"/>
                <a:cs typeface="Arial Unicode MS" pitchFamily="34" charset="-128"/>
              </a:rPr>
              <a:t>2. </a:t>
            </a:r>
            <a:r>
              <a:rPr lang="en-US" sz="2400" b="1" dirty="0" smtClean="0">
                <a:latin typeface="Arial Unicode MS" pitchFamily="34" charset="-128"/>
                <a:ea typeface="Arial Unicode MS" pitchFamily="34" charset="-128"/>
                <a:cs typeface="Arial Unicode MS" pitchFamily="34" charset="-128"/>
              </a:rPr>
              <a:t>Always cut away </a:t>
            </a:r>
            <a:r>
              <a:rPr lang="en-US" sz="2400" dirty="0" smtClean="0">
                <a:latin typeface="Arial Unicode MS" pitchFamily="34" charset="-128"/>
                <a:ea typeface="Arial Unicode MS" pitchFamily="34" charset="-128"/>
                <a:cs typeface="Arial Unicode MS" pitchFamily="34" charset="-128"/>
              </a:rPr>
              <a:t>any branches growing </a:t>
            </a:r>
            <a:r>
              <a:rPr lang="en-US" sz="2400" b="1" dirty="0" smtClean="0">
                <a:latin typeface="Arial Unicode MS" pitchFamily="34" charset="-128"/>
                <a:ea typeface="Arial Unicode MS" pitchFamily="34" charset="-128"/>
                <a:cs typeface="Arial Unicode MS" pitchFamily="34" charset="-128"/>
              </a:rPr>
              <a:t>below the union of grafted trees</a:t>
            </a:r>
            <a:r>
              <a:rPr lang="en-US" sz="2400" dirty="0" smtClean="0">
                <a:latin typeface="Arial Unicode MS" pitchFamily="34" charset="-128"/>
                <a:ea typeface="Arial Unicode MS" pitchFamily="34" charset="-128"/>
                <a:cs typeface="Arial Unicode MS" pitchFamily="34" charset="-128"/>
              </a:rPr>
              <a:t>. </a:t>
            </a:r>
          </a:p>
          <a:p>
            <a:pPr lvl="0" algn="just" fontAlgn="ctr"/>
            <a:r>
              <a:rPr lang="en-US" sz="2400" dirty="0" smtClean="0">
                <a:latin typeface="Arial Unicode MS" pitchFamily="34" charset="-128"/>
                <a:ea typeface="Arial Unicode MS" pitchFamily="34" charset="-128"/>
                <a:cs typeface="Arial Unicode MS" pitchFamily="34" charset="-128"/>
              </a:rPr>
              <a:t>This is the </a:t>
            </a:r>
            <a:r>
              <a:rPr lang="en-US" sz="2400" b="1" dirty="0" smtClean="0">
                <a:latin typeface="Arial Unicode MS" pitchFamily="34" charset="-128"/>
                <a:ea typeface="Arial Unicode MS" pitchFamily="34" charset="-128"/>
                <a:cs typeface="Arial Unicode MS" pitchFamily="34" charset="-128"/>
              </a:rPr>
              <a:t>root stock </a:t>
            </a:r>
            <a:r>
              <a:rPr lang="en-US" sz="2400" dirty="0" smtClean="0">
                <a:latin typeface="Arial Unicode MS" pitchFamily="34" charset="-128"/>
                <a:ea typeface="Arial Unicode MS" pitchFamily="34" charset="-128"/>
                <a:cs typeface="Arial Unicode MS" pitchFamily="34" charset="-128"/>
              </a:rPr>
              <a:t>growing through and </a:t>
            </a:r>
            <a:r>
              <a:rPr lang="en-US" sz="2400" b="1" dirty="0" smtClean="0">
                <a:latin typeface="Arial Unicode MS" pitchFamily="34" charset="-128"/>
                <a:ea typeface="Arial Unicode MS" pitchFamily="34" charset="-128"/>
                <a:cs typeface="Arial Unicode MS" pitchFamily="34" charset="-128"/>
              </a:rPr>
              <a:t>it will compete with the fruit growing part </a:t>
            </a:r>
            <a:r>
              <a:rPr lang="en-US" sz="2400" dirty="0" smtClean="0">
                <a:latin typeface="Arial Unicode MS" pitchFamily="34" charset="-128"/>
                <a:ea typeface="Arial Unicode MS" pitchFamily="34" charset="-128"/>
                <a:cs typeface="Arial Unicode MS" pitchFamily="34" charset="-128"/>
              </a:rPr>
              <a:t>of the tree. </a:t>
            </a:r>
            <a:endParaRPr lang="fr-FR" sz="2400" dirty="0" smtClean="0">
              <a:latin typeface="Arial Unicode MS" pitchFamily="34" charset="-128"/>
              <a:ea typeface="Arial Unicode MS" pitchFamily="34" charset="-128"/>
              <a:cs typeface="Arial Unicode MS" pitchFamily="34" charset="-128"/>
            </a:endParaRPr>
          </a:p>
        </p:txBody>
      </p:sp>
      <p:sp>
        <p:nvSpPr>
          <p:cNvPr id="9" name="Rectangle 8"/>
          <p:cNvSpPr/>
          <p:nvPr/>
        </p:nvSpPr>
        <p:spPr>
          <a:xfrm>
            <a:off x="0" y="548680"/>
            <a:ext cx="4783682" cy="523220"/>
          </a:xfrm>
          <a:prstGeom prst="rect">
            <a:avLst/>
          </a:prstGeom>
        </p:spPr>
        <p:txBody>
          <a:bodyPr wrap="none">
            <a:spAutoFit/>
          </a:bodyPr>
          <a:lstStyle/>
          <a:p>
            <a:r>
              <a:rPr lang="en-US" sz="2800" b="1" dirty="0" smtClean="0">
                <a:solidFill>
                  <a:schemeClr val="bg2">
                    <a:lumMod val="25000"/>
                  </a:schemeClr>
                </a:solidFill>
                <a:latin typeface="Arial Unicode MS" pitchFamily="34" charset="-128"/>
                <a:ea typeface="Arial Unicode MS" pitchFamily="34" charset="-128"/>
                <a:cs typeface="Arial Unicode MS" pitchFamily="34" charset="-128"/>
              </a:rPr>
              <a:t>a. Steps in pruning fruit </a:t>
            </a:r>
            <a:r>
              <a:rPr lang="en-US" sz="2800" b="1" dirty="0" smtClean="0">
                <a:solidFill>
                  <a:schemeClr val="bg2">
                    <a:lumMod val="25000"/>
                  </a:schemeClr>
                </a:solidFill>
                <a:latin typeface="Arial Unicode MS" pitchFamily="34" charset="-128"/>
                <a:ea typeface="Arial Unicode MS" pitchFamily="34" charset="-128"/>
                <a:cs typeface="Arial Unicode MS" pitchFamily="34" charset="-128"/>
              </a:rPr>
              <a:t>trees</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0" y="0"/>
            <a:ext cx="9144000" cy="980728"/>
          </a:xfrm>
        </p:spPr>
        <p:txBody>
          <a:bodyPr>
            <a:noAutofit/>
          </a:bodyPr>
          <a:lstStyle/>
          <a:p>
            <a:pPr algn="l"/>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b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br>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a. Steps in pruning fruit trees </a:t>
            </a:r>
            <a:endParaRPr lang="fr-FR" sz="3200" b="1" dirty="0">
              <a:solidFill>
                <a:schemeClr val="bg1">
                  <a:lumMod val="65000"/>
                </a:schemeClr>
              </a:solidFill>
              <a:latin typeface="Arial Unicode MS" pitchFamily="34" charset="-128"/>
              <a:ea typeface="Arial Unicode MS" pitchFamily="34" charset="-128"/>
              <a:cs typeface="Arial Unicode MS" pitchFamily="34" charset="-128"/>
            </a:endParaRPr>
          </a:p>
        </p:txBody>
      </p:sp>
      <p:grpSp>
        <p:nvGrpSpPr>
          <p:cNvPr id="2" name="Groupe 15"/>
          <p:cNvGrpSpPr/>
          <p:nvPr/>
        </p:nvGrpSpPr>
        <p:grpSpPr>
          <a:xfrm>
            <a:off x="4860032" y="886967"/>
            <a:ext cx="3888432" cy="2614041"/>
            <a:chOff x="251520" y="1628801"/>
            <a:chExt cx="3888432" cy="2614041"/>
          </a:xfrm>
        </p:grpSpPr>
        <p:pic>
          <p:nvPicPr>
            <p:cNvPr id="4" name="Image 3" descr="poster3_back_7.jpg"/>
            <p:cNvPicPr>
              <a:picLocks noChangeAspect="1"/>
            </p:cNvPicPr>
            <p:nvPr/>
          </p:nvPicPr>
          <p:blipFill>
            <a:blip r:embed="rId3" cstate="print">
              <a:clrChange>
                <a:clrFrom>
                  <a:srgbClr val="FFFFFF"/>
                </a:clrFrom>
                <a:clrTo>
                  <a:srgbClr val="FFFFFF">
                    <a:alpha val="0"/>
                  </a:srgbClr>
                </a:clrTo>
              </a:clrChange>
            </a:blip>
            <a:srcRect t="6186" b="3350"/>
            <a:stretch>
              <a:fillRect/>
            </a:stretch>
          </p:blipFill>
          <p:spPr>
            <a:xfrm>
              <a:off x="2363146" y="2215741"/>
              <a:ext cx="1361184" cy="2016224"/>
            </a:xfrm>
            <a:prstGeom prst="rect">
              <a:avLst/>
            </a:prstGeom>
            <a:ln>
              <a:solidFill>
                <a:schemeClr val="bg1"/>
              </a:solidFill>
            </a:ln>
          </p:spPr>
        </p:pic>
        <p:pic>
          <p:nvPicPr>
            <p:cNvPr id="6" name="Image 5" descr="poster3_back_20.jpg"/>
            <p:cNvPicPr>
              <a:picLocks noChangeAspect="1"/>
            </p:cNvPicPr>
            <p:nvPr/>
          </p:nvPicPr>
          <p:blipFill>
            <a:blip r:embed="rId4" cstate="print">
              <a:clrChange>
                <a:clrFrom>
                  <a:srgbClr val="FFFFFF"/>
                </a:clrFrom>
                <a:clrTo>
                  <a:srgbClr val="FFFFFF">
                    <a:alpha val="0"/>
                  </a:srgbClr>
                </a:clrTo>
              </a:clrChange>
            </a:blip>
            <a:srcRect l="3340" r="3133"/>
            <a:stretch>
              <a:fillRect/>
            </a:stretch>
          </p:blipFill>
          <p:spPr>
            <a:xfrm>
              <a:off x="251520" y="2204864"/>
              <a:ext cx="2016224" cy="2037978"/>
            </a:xfrm>
            <a:prstGeom prst="rect">
              <a:avLst/>
            </a:prstGeom>
            <a:ln>
              <a:solidFill>
                <a:schemeClr val="bg1"/>
              </a:solidFill>
            </a:ln>
          </p:spPr>
        </p:pic>
        <p:sp>
          <p:nvSpPr>
            <p:cNvPr id="7" name="Rectangle 6"/>
            <p:cNvSpPr/>
            <p:nvPr/>
          </p:nvSpPr>
          <p:spPr>
            <a:xfrm>
              <a:off x="395536" y="1628801"/>
              <a:ext cx="1584176" cy="584775"/>
            </a:xfrm>
            <a:prstGeom prst="rect">
              <a:avLst/>
            </a:prstGeom>
          </p:spPr>
          <p:txBody>
            <a:bodyPr wrap="square">
              <a:spAutoFit/>
            </a:bodyPr>
            <a:lstStyle/>
            <a:p>
              <a:pPr fontAlgn="ctr"/>
              <a:r>
                <a:rPr lang="en-GB" sz="1600" dirty="0" smtClean="0">
                  <a:latin typeface="Arial Unicode MS" pitchFamily="34" charset="-128"/>
                  <a:ea typeface="Arial Unicode MS" pitchFamily="34" charset="-128"/>
                  <a:cs typeface="Arial Unicode MS" pitchFamily="34" charset="-128"/>
                </a:rPr>
                <a:t>open centre (vase shape)</a:t>
              </a:r>
              <a:endParaRPr lang="fr-FR" sz="1600" dirty="0" smtClean="0">
                <a:latin typeface="Arial Unicode MS" pitchFamily="34" charset="-128"/>
                <a:ea typeface="Arial Unicode MS" pitchFamily="34" charset="-128"/>
                <a:cs typeface="Arial Unicode MS" pitchFamily="34" charset="-128"/>
              </a:endParaRPr>
            </a:p>
          </p:txBody>
        </p:sp>
        <p:cxnSp>
          <p:nvCxnSpPr>
            <p:cNvPr id="9" name="Connecteur droit avec flèche 8"/>
            <p:cNvCxnSpPr/>
            <p:nvPr/>
          </p:nvCxnSpPr>
          <p:spPr>
            <a:xfrm>
              <a:off x="1043608" y="2132856"/>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3131840" y="2204864"/>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31840" y="1692097"/>
              <a:ext cx="1008112" cy="584775"/>
            </a:xfrm>
            <a:prstGeom prst="rect">
              <a:avLst/>
            </a:prstGeom>
          </p:spPr>
          <p:txBody>
            <a:bodyPr wrap="square">
              <a:spAutoFit/>
            </a:bodyPr>
            <a:lstStyle/>
            <a:p>
              <a:pPr fontAlgn="ctr"/>
              <a:r>
                <a:rPr lang="en-GB" sz="1600" dirty="0" smtClean="0">
                  <a:latin typeface="Arial Unicode MS" pitchFamily="34" charset="-128"/>
                  <a:ea typeface="Arial Unicode MS" pitchFamily="34" charset="-128"/>
                  <a:cs typeface="Arial Unicode MS" pitchFamily="34" charset="-128"/>
                </a:rPr>
                <a:t>central leader</a:t>
              </a:r>
              <a:endParaRPr lang="fr-FR" sz="1600" dirty="0" smtClean="0">
                <a:latin typeface="Arial Unicode MS" pitchFamily="34" charset="-128"/>
                <a:ea typeface="Arial Unicode MS" pitchFamily="34" charset="-128"/>
                <a:cs typeface="Arial Unicode MS" pitchFamily="34" charset="-128"/>
              </a:endParaRPr>
            </a:p>
          </p:txBody>
        </p:sp>
      </p:grpSp>
      <p:sp>
        <p:nvSpPr>
          <p:cNvPr id="17" name="Rectangle 16"/>
          <p:cNvSpPr/>
          <p:nvPr/>
        </p:nvSpPr>
        <p:spPr>
          <a:xfrm>
            <a:off x="0" y="1340768"/>
            <a:ext cx="4788024" cy="1569660"/>
          </a:xfrm>
          <a:prstGeom prst="rect">
            <a:avLst/>
          </a:prstGeom>
        </p:spPr>
        <p:txBody>
          <a:bodyPr wrap="square">
            <a:spAutoFit/>
          </a:bodyPr>
          <a:lstStyle/>
          <a:p>
            <a:pPr lvl="0" algn="just" fontAlgn="ctr"/>
            <a:r>
              <a:rPr lang="en-US" sz="2400" dirty="0" smtClean="0">
                <a:latin typeface="Arial Unicode MS" pitchFamily="34" charset="-128"/>
                <a:ea typeface="Arial Unicode MS" pitchFamily="34" charset="-128"/>
                <a:cs typeface="Arial Unicode MS" pitchFamily="34" charset="-128"/>
              </a:rPr>
              <a:t>Fruit trees are generally pruned to either have </a:t>
            </a:r>
            <a:r>
              <a:rPr lang="en-US" sz="2400" b="1" dirty="0" smtClean="0">
                <a:latin typeface="Arial Unicode MS" pitchFamily="34" charset="-128"/>
                <a:ea typeface="Arial Unicode MS" pitchFamily="34" charset="-128"/>
                <a:cs typeface="Arial Unicode MS" pitchFamily="34" charset="-128"/>
              </a:rPr>
              <a:t>open centres </a:t>
            </a:r>
            <a:r>
              <a:rPr lang="en-US" sz="2400" dirty="0" smtClean="0">
                <a:latin typeface="Arial Unicode MS" pitchFamily="34" charset="-128"/>
                <a:ea typeface="Arial Unicode MS" pitchFamily="34" charset="-128"/>
                <a:cs typeface="Arial Unicode MS" pitchFamily="34" charset="-128"/>
              </a:rPr>
              <a:t>or to have </a:t>
            </a:r>
            <a:r>
              <a:rPr lang="en-US" sz="2400" b="1" dirty="0" smtClean="0">
                <a:latin typeface="Arial Unicode MS" pitchFamily="34" charset="-128"/>
                <a:ea typeface="Arial Unicode MS" pitchFamily="34" charset="-128"/>
                <a:cs typeface="Arial Unicode MS" pitchFamily="34" charset="-128"/>
              </a:rPr>
              <a:t>central leaders </a:t>
            </a:r>
            <a:r>
              <a:rPr lang="en-US" sz="2400" dirty="0" smtClean="0">
                <a:latin typeface="Arial Unicode MS" pitchFamily="34" charset="-128"/>
                <a:ea typeface="Arial Unicode MS" pitchFamily="34" charset="-128"/>
                <a:cs typeface="Arial Unicode MS" pitchFamily="34" charset="-128"/>
              </a:rPr>
              <a:t>(vase shape).</a:t>
            </a:r>
            <a:endParaRPr lang="fr-FR" sz="2400" dirty="0" smtClean="0">
              <a:latin typeface="Arial Unicode MS" pitchFamily="34" charset="-128"/>
              <a:ea typeface="Arial Unicode MS" pitchFamily="34" charset="-128"/>
              <a:cs typeface="Arial Unicode MS" pitchFamily="34" charset="-128"/>
            </a:endParaRPr>
          </a:p>
        </p:txBody>
      </p:sp>
      <p:sp>
        <p:nvSpPr>
          <p:cNvPr id="19" name="Rectangle 18"/>
          <p:cNvSpPr/>
          <p:nvPr/>
        </p:nvSpPr>
        <p:spPr>
          <a:xfrm>
            <a:off x="2843808" y="3861048"/>
            <a:ext cx="6300192" cy="1569660"/>
          </a:xfrm>
          <a:prstGeom prst="rect">
            <a:avLst/>
          </a:prstGeom>
        </p:spPr>
        <p:txBody>
          <a:bodyPr wrap="square">
            <a:spAutoFit/>
          </a:bodyPr>
          <a:lstStyle/>
          <a:p>
            <a:pPr lvl="0" algn="just" fontAlgn="ctr"/>
            <a:r>
              <a:rPr lang="en-US" sz="2400" dirty="0" smtClean="0">
                <a:latin typeface="Arial Unicode MS" pitchFamily="34" charset="-128"/>
                <a:ea typeface="Arial Unicode MS" pitchFamily="34" charset="-128"/>
                <a:cs typeface="Arial Unicode MS" pitchFamily="34" charset="-128"/>
              </a:rPr>
              <a:t>Branches </a:t>
            </a:r>
            <a:r>
              <a:rPr lang="en-US" sz="2400" b="1" dirty="0" smtClean="0">
                <a:latin typeface="Arial Unicode MS" pitchFamily="34" charset="-128"/>
                <a:ea typeface="Arial Unicode MS" pitchFamily="34" charset="-128"/>
                <a:cs typeface="Arial Unicode MS" pitchFamily="34" charset="-128"/>
              </a:rPr>
              <a:t>good for fruiting </a:t>
            </a:r>
            <a:r>
              <a:rPr lang="en-US" sz="2400" dirty="0" smtClean="0">
                <a:latin typeface="Arial Unicode MS" pitchFamily="34" charset="-128"/>
                <a:ea typeface="Arial Unicode MS" pitchFamily="34" charset="-128"/>
                <a:cs typeface="Arial Unicode MS" pitchFamily="34" charset="-128"/>
              </a:rPr>
              <a:t>are at angles of </a:t>
            </a:r>
            <a:r>
              <a:rPr lang="en-US" sz="2400" b="1" dirty="0" smtClean="0">
                <a:latin typeface="Arial Unicode MS" pitchFamily="34" charset="-128"/>
                <a:ea typeface="Arial Unicode MS" pitchFamily="34" charset="-128"/>
                <a:cs typeface="Arial Unicode MS" pitchFamily="34" charset="-128"/>
              </a:rPr>
              <a:t>45-65 degrees </a:t>
            </a:r>
            <a:r>
              <a:rPr lang="en-US" sz="2400" dirty="0" smtClean="0">
                <a:latin typeface="Arial Unicode MS" pitchFamily="34" charset="-128"/>
                <a:ea typeface="Arial Unicode MS" pitchFamily="34" charset="-128"/>
                <a:cs typeface="Arial Unicode MS" pitchFamily="34" charset="-128"/>
              </a:rPr>
              <a:t>off the main branches. Branches with </a:t>
            </a:r>
            <a:r>
              <a:rPr lang="en-US" sz="2400" b="1" dirty="0" smtClean="0">
                <a:latin typeface="Arial Unicode MS" pitchFamily="34" charset="-128"/>
                <a:ea typeface="Arial Unicode MS" pitchFamily="34" charset="-128"/>
                <a:cs typeface="Arial Unicode MS" pitchFamily="34" charset="-128"/>
              </a:rPr>
              <a:t>smaller angles tend to break </a:t>
            </a:r>
            <a:r>
              <a:rPr lang="en-US" sz="2400" dirty="0" smtClean="0">
                <a:latin typeface="Arial Unicode MS" pitchFamily="34" charset="-128"/>
                <a:ea typeface="Arial Unicode MS" pitchFamily="34" charset="-128"/>
                <a:cs typeface="Arial Unicode MS" pitchFamily="34" charset="-128"/>
              </a:rPr>
              <a:t>in high wind.</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24"/>
          <p:cNvGrpSpPr/>
          <p:nvPr/>
        </p:nvGrpSpPr>
        <p:grpSpPr>
          <a:xfrm>
            <a:off x="154802" y="5589240"/>
            <a:ext cx="8769210" cy="1200329"/>
            <a:chOff x="154802" y="5589240"/>
            <a:chExt cx="8769210" cy="1200329"/>
          </a:xfrm>
        </p:grpSpPr>
        <p:grpSp>
          <p:nvGrpSpPr>
            <p:cNvPr id="8" name="Groupe 21"/>
            <p:cNvGrpSpPr/>
            <p:nvPr/>
          </p:nvGrpSpPr>
          <p:grpSpPr>
            <a:xfrm>
              <a:off x="251520" y="5589240"/>
              <a:ext cx="8568952" cy="1200329"/>
              <a:chOff x="251520" y="5589240"/>
              <a:chExt cx="8568952" cy="1200329"/>
            </a:xfrm>
          </p:grpSpPr>
          <p:sp>
            <p:nvSpPr>
              <p:cNvPr id="18" name="Rectangle 17"/>
              <p:cNvSpPr/>
              <p:nvPr/>
            </p:nvSpPr>
            <p:spPr>
              <a:xfrm>
                <a:off x="1331640" y="5589240"/>
                <a:ext cx="7488832" cy="1200329"/>
              </a:xfrm>
              <a:prstGeom prst="rect">
                <a:avLst/>
              </a:prstGeom>
            </p:spPr>
            <p:txBody>
              <a:bodyPr wrap="square">
                <a:spAutoFit/>
              </a:bodyPr>
              <a:lstStyle/>
              <a:p>
                <a:pPr algn="just" fontAlgn="ctr"/>
                <a:r>
                  <a:rPr lang="en-US" sz="2400" dirty="0" smtClean="0">
                    <a:latin typeface="Arial Unicode MS" pitchFamily="34" charset="-128"/>
                    <a:ea typeface="Arial Unicode MS" pitchFamily="34" charset="-128"/>
                    <a:cs typeface="Arial Unicode MS" pitchFamily="34" charset="-128"/>
                  </a:rPr>
                  <a:t>Keep </a:t>
                </a:r>
                <a:r>
                  <a:rPr lang="en-US" sz="2400" b="1" dirty="0" smtClean="0">
                    <a:latin typeface="Arial Unicode MS" pitchFamily="34" charset="-128"/>
                    <a:ea typeface="Arial Unicode MS" pitchFamily="34" charset="-128"/>
                    <a:cs typeface="Arial Unicode MS" pitchFamily="34" charset="-128"/>
                  </a:rPr>
                  <a:t>one main vertical branch </a:t>
                </a:r>
                <a:r>
                  <a:rPr lang="en-US" sz="2400" dirty="0" smtClean="0">
                    <a:latin typeface="Arial Unicode MS" pitchFamily="34" charset="-128"/>
                    <a:ea typeface="Arial Unicode MS" pitchFamily="34" charset="-128"/>
                    <a:cs typeface="Arial Unicode MS" pitchFamily="34" charset="-128"/>
                  </a:rPr>
                  <a:t>on a tree and </a:t>
                </a:r>
                <a:r>
                  <a:rPr lang="en-US" sz="2400" b="1" dirty="0" smtClean="0">
                    <a:latin typeface="Arial Unicode MS" pitchFamily="34" charset="-128"/>
                    <a:ea typeface="Arial Unicode MS" pitchFamily="34" charset="-128"/>
                    <a:cs typeface="Arial Unicode MS" pitchFamily="34" charset="-128"/>
                  </a:rPr>
                  <a:t>promote angled branches</a:t>
                </a:r>
                <a:r>
                  <a:rPr lang="en-US" sz="2400" dirty="0" smtClean="0">
                    <a:latin typeface="Arial Unicode MS" pitchFamily="34" charset="-128"/>
                    <a:ea typeface="Arial Unicode MS" pitchFamily="34" charset="-128"/>
                    <a:cs typeface="Arial Unicode MS" pitchFamily="34" charset="-128"/>
                  </a:rPr>
                  <a:t> </a:t>
                </a:r>
                <a:r>
                  <a:rPr lang="en-US" sz="2400" b="1" dirty="0" smtClean="0">
                    <a:latin typeface="Arial Unicode MS" pitchFamily="34" charset="-128"/>
                    <a:ea typeface="Arial Unicode MS" pitchFamily="34" charset="-128"/>
                    <a:cs typeface="Arial Unicode MS" pitchFamily="34" charset="-128"/>
                  </a:rPr>
                  <a:t>to stimulate production of fruit </a:t>
                </a:r>
                <a:r>
                  <a:rPr lang="en-US" sz="2400" dirty="0" smtClean="0">
                    <a:latin typeface="Arial Unicode MS" pitchFamily="34" charset="-128"/>
                    <a:ea typeface="Arial Unicode MS" pitchFamily="34" charset="-128"/>
                    <a:cs typeface="Arial Unicode MS" pitchFamily="34" charset="-128"/>
                  </a:rPr>
                  <a:t>rather than growth!</a:t>
                </a:r>
                <a:endParaRPr lang="fr-FR" sz="2400" dirty="0" smtClean="0">
                  <a:latin typeface="Arial Unicode MS" pitchFamily="34" charset="-128"/>
                  <a:ea typeface="Arial Unicode MS" pitchFamily="34" charset="-128"/>
                  <a:cs typeface="Arial Unicode MS" pitchFamily="34" charset="-128"/>
                </a:endParaRPr>
              </a:p>
            </p:txBody>
          </p:sp>
          <p:sp>
            <p:nvSpPr>
              <p:cNvPr id="20" name="Sourire 19"/>
              <p:cNvSpPr/>
              <p:nvPr/>
            </p:nvSpPr>
            <p:spPr>
              <a:xfrm>
                <a:off x="251520" y="5661248"/>
                <a:ext cx="1008112" cy="980728"/>
              </a:xfrm>
              <a:prstGeom prst="smileyFac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p:cNvSpPr/>
            <p:nvPr/>
          </p:nvSpPr>
          <p:spPr>
            <a:xfrm>
              <a:off x="154802" y="5589240"/>
              <a:ext cx="8769210" cy="11521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25"/>
          <p:cNvGrpSpPr/>
          <p:nvPr/>
        </p:nvGrpSpPr>
        <p:grpSpPr>
          <a:xfrm>
            <a:off x="0" y="3140968"/>
            <a:ext cx="2786130" cy="2281202"/>
            <a:chOff x="0" y="3276273"/>
            <a:chExt cx="2786130" cy="2281202"/>
          </a:xfrm>
        </p:grpSpPr>
        <p:pic>
          <p:nvPicPr>
            <p:cNvPr id="5" name="Image 4" descr="poster3_back_8.jpg"/>
            <p:cNvPicPr>
              <a:picLocks noChangeAspect="1"/>
            </p:cNvPicPr>
            <p:nvPr/>
          </p:nvPicPr>
          <p:blipFill>
            <a:blip r:embed="rId5" cstate="print">
              <a:clrChange>
                <a:clrFrom>
                  <a:srgbClr val="FFFFFF"/>
                </a:clrFrom>
                <a:clrTo>
                  <a:srgbClr val="FFFFFF">
                    <a:alpha val="0"/>
                  </a:srgbClr>
                </a:clrTo>
              </a:clrChange>
            </a:blip>
            <a:srcRect l="9709" t="12107" b="9195"/>
            <a:stretch>
              <a:fillRect/>
            </a:stretch>
          </p:blipFill>
          <p:spPr>
            <a:xfrm>
              <a:off x="107504" y="3429000"/>
              <a:ext cx="2678626" cy="1872208"/>
            </a:xfrm>
            <a:prstGeom prst="rect">
              <a:avLst/>
            </a:prstGeom>
            <a:ln>
              <a:solidFill>
                <a:schemeClr val="bg1"/>
              </a:solidFill>
            </a:ln>
          </p:spPr>
        </p:pic>
        <p:sp>
          <p:nvSpPr>
            <p:cNvPr id="23" name="Rectangle 22"/>
            <p:cNvSpPr/>
            <p:nvPr/>
          </p:nvSpPr>
          <p:spPr>
            <a:xfrm>
              <a:off x="1259632" y="3276273"/>
              <a:ext cx="1296144" cy="584775"/>
            </a:xfrm>
            <a:prstGeom prst="rect">
              <a:avLst/>
            </a:prstGeom>
          </p:spPr>
          <p:txBody>
            <a:bodyPr wrap="square">
              <a:spAutoFit/>
            </a:bodyPr>
            <a:lstStyle/>
            <a:p>
              <a:pPr fontAlgn="ctr"/>
              <a:r>
                <a:rPr lang="en-GB" sz="1600" dirty="0" smtClean="0">
                  <a:latin typeface="Arial Unicode MS" pitchFamily="34" charset="-128"/>
                  <a:ea typeface="Arial Unicode MS" pitchFamily="34" charset="-128"/>
                  <a:cs typeface="Arial Unicode MS" pitchFamily="34" charset="-128"/>
                </a:rPr>
                <a:t>wide branch angle</a:t>
              </a:r>
              <a:endParaRPr lang="fr-FR" sz="1600" dirty="0" smtClean="0">
                <a:latin typeface="Arial Unicode MS" pitchFamily="34" charset="-128"/>
                <a:ea typeface="Arial Unicode MS" pitchFamily="34" charset="-128"/>
                <a:cs typeface="Arial Unicode MS" pitchFamily="34" charset="-128"/>
              </a:endParaRPr>
            </a:p>
          </p:txBody>
        </p:sp>
        <p:sp>
          <p:nvSpPr>
            <p:cNvPr id="24" name="Rectangle 23"/>
            <p:cNvSpPr/>
            <p:nvPr/>
          </p:nvSpPr>
          <p:spPr>
            <a:xfrm>
              <a:off x="0" y="4972700"/>
              <a:ext cx="1403648" cy="584775"/>
            </a:xfrm>
            <a:prstGeom prst="rect">
              <a:avLst/>
            </a:prstGeom>
          </p:spPr>
          <p:txBody>
            <a:bodyPr wrap="square">
              <a:spAutoFit/>
            </a:bodyPr>
            <a:lstStyle/>
            <a:p>
              <a:pPr fontAlgn="ctr"/>
              <a:r>
                <a:rPr lang="en-GB" sz="1600" dirty="0" smtClean="0">
                  <a:latin typeface="Arial Unicode MS" pitchFamily="34" charset="-128"/>
                  <a:ea typeface="Arial Unicode MS" pitchFamily="34" charset="-128"/>
                  <a:cs typeface="Arial Unicode MS" pitchFamily="34" charset="-128"/>
                </a:rPr>
                <a:t>narrow branch angle</a:t>
              </a:r>
              <a:endParaRPr lang="fr-FR" sz="1600" dirty="0">
                <a:latin typeface="Arial Unicode MS" pitchFamily="34" charset="-128"/>
                <a:ea typeface="Arial Unicode MS" pitchFamily="34" charset="-128"/>
                <a:cs typeface="Arial Unicode MS" pitchFamily="34"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0106"/>
          </a:xfrm>
        </p:spPr>
        <p:txBody>
          <a:bodyPr>
            <a:noAutofit/>
          </a:bodyPr>
          <a:lstStyle/>
          <a:p>
            <a:pPr algn="l"/>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b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br>
            <a:r>
              <a:rPr lang="en-US" sz="3200" b="1" dirty="0" smtClean="0">
                <a:latin typeface="Arial Unicode MS" pitchFamily="34" charset="-128"/>
                <a:ea typeface="Arial Unicode MS" pitchFamily="34" charset="-128"/>
                <a:cs typeface="Arial Unicode MS" pitchFamily="34" charset="-128"/>
              </a:rPr>
              <a:t>b. Pruning stone fruit trees </a:t>
            </a:r>
            <a:endParaRPr lang="fr-FR" sz="3200" b="1" dirty="0">
              <a:latin typeface="Arial Unicode MS" pitchFamily="34" charset="-128"/>
              <a:ea typeface="Arial Unicode MS" pitchFamily="34" charset="-128"/>
              <a:cs typeface="Arial Unicode MS" pitchFamily="34" charset="-128"/>
            </a:endParaRPr>
          </a:p>
        </p:txBody>
      </p:sp>
      <p:pic>
        <p:nvPicPr>
          <p:cNvPr id="4" name="Image 3" descr="poster3_back_15.jpg"/>
          <p:cNvPicPr>
            <a:picLocks noChangeAspect="1"/>
          </p:cNvPicPr>
          <p:nvPr/>
        </p:nvPicPr>
        <p:blipFill>
          <a:blip r:embed="rId3" cstate="print">
            <a:clrChange>
              <a:clrFrom>
                <a:srgbClr val="FFFFFF"/>
              </a:clrFrom>
              <a:clrTo>
                <a:srgbClr val="FFFFFF">
                  <a:alpha val="0"/>
                </a:srgbClr>
              </a:clrTo>
            </a:clrChange>
          </a:blip>
          <a:srcRect l="6820" t="6518" r="7844"/>
          <a:stretch>
            <a:fillRect/>
          </a:stretch>
        </p:blipFill>
        <p:spPr>
          <a:xfrm>
            <a:off x="7550435" y="116632"/>
            <a:ext cx="1486061" cy="1080120"/>
          </a:xfrm>
          <a:prstGeom prst="rect">
            <a:avLst/>
          </a:prstGeom>
          <a:ln>
            <a:solidFill>
              <a:schemeClr val="bg1"/>
            </a:solidFill>
          </a:ln>
        </p:spPr>
      </p:pic>
      <p:pic>
        <p:nvPicPr>
          <p:cNvPr id="9" name="Image 8" descr="poster3_back_17_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79512" y="4549311"/>
            <a:ext cx="1584176" cy="2192057"/>
          </a:xfrm>
          <a:prstGeom prst="rect">
            <a:avLst/>
          </a:prstGeom>
          <a:ln>
            <a:solidFill>
              <a:schemeClr val="bg1"/>
            </a:solidFill>
          </a:ln>
        </p:spPr>
      </p:pic>
      <p:pic>
        <p:nvPicPr>
          <p:cNvPr id="12" name="Espace réservé du contenu 3" descr="poster3_back_18_2.jpg"/>
          <p:cNvPicPr>
            <a:picLocks noGrp="1" noChangeAspect="1"/>
          </p:cNvPicPr>
          <p:nvPr>
            <p:ph idx="1"/>
          </p:nvPr>
        </p:nvPicPr>
        <p:blipFill>
          <a:blip r:embed="rId5" cstate="print">
            <a:clrChange>
              <a:clrFrom>
                <a:srgbClr val="FFFFFF"/>
              </a:clrFrom>
              <a:clrTo>
                <a:srgbClr val="FFFFFF">
                  <a:alpha val="0"/>
                </a:srgbClr>
              </a:clrTo>
            </a:clrChange>
          </a:blip>
          <a:stretch>
            <a:fillRect/>
          </a:stretch>
        </p:blipFill>
        <p:spPr>
          <a:xfrm>
            <a:off x="1860406" y="4754878"/>
            <a:ext cx="1944216" cy="1780922"/>
          </a:xfrm>
          <a:prstGeom prst="rect">
            <a:avLst/>
          </a:prstGeom>
          <a:ln>
            <a:solidFill>
              <a:schemeClr val="bg1"/>
            </a:solidFill>
          </a:ln>
        </p:spPr>
      </p:pic>
      <p:sp>
        <p:nvSpPr>
          <p:cNvPr id="13" name="Rectangle 12"/>
          <p:cNvSpPr/>
          <p:nvPr/>
        </p:nvSpPr>
        <p:spPr>
          <a:xfrm>
            <a:off x="0" y="879103"/>
            <a:ext cx="7596336" cy="461665"/>
          </a:xfrm>
          <a:prstGeom prst="rect">
            <a:avLst/>
          </a:prstGeom>
        </p:spPr>
        <p:txBody>
          <a:bodyPr wrap="square">
            <a:spAutoFit/>
          </a:bodyPr>
          <a:lstStyle/>
          <a:p>
            <a:pPr fontAlgn="ctr"/>
            <a:r>
              <a:rPr lang="en-US" sz="2400" dirty="0" smtClean="0">
                <a:latin typeface="Arial Unicode MS" pitchFamily="34" charset="-128"/>
                <a:ea typeface="Arial Unicode MS" pitchFamily="34" charset="-128"/>
                <a:cs typeface="Arial Unicode MS" pitchFamily="34" charset="-128"/>
              </a:rPr>
              <a:t>To prune, it is also important to know how a tree fruits:</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23"/>
          <p:cNvGrpSpPr/>
          <p:nvPr/>
        </p:nvGrpSpPr>
        <p:grpSpPr>
          <a:xfrm>
            <a:off x="179512" y="2075364"/>
            <a:ext cx="8964488" cy="1569660"/>
            <a:chOff x="179512" y="1931348"/>
            <a:chExt cx="8964488" cy="1569660"/>
          </a:xfrm>
        </p:grpSpPr>
        <p:pic>
          <p:nvPicPr>
            <p:cNvPr id="8" name="Image 7" descr="poster3_back_16.jpg"/>
            <p:cNvPicPr>
              <a:picLocks noChangeAspect="1"/>
            </p:cNvPicPr>
            <p:nvPr/>
          </p:nvPicPr>
          <p:blipFill>
            <a:blip r:embed="rId6" cstate="print">
              <a:clrChange>
                <a:clrFrom>
                  <a:srgbClr val="FFFFFF"/>
                </a:clrFrom>
                <a:clrTo>
                  <a:srgbClr val="FFFFFF">
                    <a:alpha val="0"/>
                  </a:srgbClr>
                </a:clrTo>
              </a:clrChange>
            </a:blip>
            <a:srcRect l="4876" t="26834" r="3746" b="8556"/>
            <a:stretch>
              <a:fillRect/>
            </a:stretch>
          </p:blipFill>
          <p:spPr>
            <a:xfrm>
              <a:off x="179512" y="1968876"/>
              <a:ext cx="2664296" cy="1494605"/>
            </a:xfrm>
            <a:prstGeom prst="rect">
              <a:avLst/>
            </a:prstGeom>
            <a:ln>
              <a:solidFill>
                <a:schemeClr val="bg1"/>
              </a:solidFill>
            </a:ln>
          </p:spPr>
        </p:pic>
        <p:sp>
          <p:nvSpPr>
            <p:cNvPr id="14" name="Rectangle 13"/>
            <p:cNvSpPr/>
            <p:nvPr/>
          </p:nvSpPr>
          <p:spPr>
            <a:xfrm>
              <a:off x="2915816" y="1931348"/>
              <a:ext cx="6228184" cy="1569660"/>
            </a:xfrm>
            <a:prstGeom prst="rect">
              <a:avLst/>
            </a:prstGeom>
          </p:spPr>
          <p:txBody>
            <a:bodyPr wrap="square">
              <a:spAutoFit/>
            </a:bodyPr>
            <a:lstStyle/>
            <a:p>
              <a:pPr algn="just" fontAlgn="ctr"/>
              <a:r>
                <a:rPr lang="en-US" sz="2400" b="1" dirty="0" smtClean="0">
                  <a:latin typeface="Arial Unicode MS" pitchFamily="34" charset="-128"/>
                  <a:ea typeface="Arial Unicode MS" pitchFamily="34" charset="-128"/>
                  <a:cs typeface="Arial Unicode MS" pitchFamily="34" charset="-128"/>
                </a:rPr>
                <a:t>Prune the tree’s roots</a:t>
              </a:r>
              <a:r>
                <a:rPr lang="en-US" sz="2400" dirty="0" smtClean="0">
                  <a:latin typeface="Arial Unicode MS" pitchFamily="34" charset="-128"/>
                  <a:ea typeface="Arial Unicode MS" pitchFamily="34" charset="-128"/>
                  <a:cs typeface="Arial Unicode MS" pitchFamily="34" charset="-128"/>
                </a:rPr>
                <a:t>. </a:t>
              </a:r>
            </a:p>
            <a:p>
              <a:pPr algn="just" fontAlgn="ctr"/>
              <a:r>
                <a:rPr lang="en-US" sz="2400" dirty="0" smtClean="0">
                  <a:latin typeface="Arial Unicode MS" pitchFamily="34" charset="-128"/>
                  <a:ea typeface="Arial Unicode MS" pitchFamily="34" charset="-128"/>
                  <a:cs typeface="Arial Unicode MS" pitchFamily="34" charset="-128"/>
                </a:rPr>
                <a:t>Also, </a:t>
              </a:r>
              <a:r>
                <a:rPr lang="en-US" sz="2400" b="1" dirty="0" smtClean="0">
                  <a:latin typeface="Arial Unicode MS" pitchFamily="34" charset="-128"/>
                  <a:ea typeface="Arial Unicode MS" pitchFamily="34" charset="-128"/>
                  <a:cs typeface="Arial Unicode MS" pitchFamily="34" charset="-128"/>
                </a:rPr>
                <a:t>prune the tree itself </a:t>
              </a:r>
              <a:r>
                <a:rPr lang="en-US" sz="2400" dirty="0" smtClean="0">
                  <a:latin typeface="Arial Unicode MS" pitchFamily="34" charset="-128"/>
                  <a:ea typeface="Arial Unicode MS" pitchFamily="34" charset="-128"/>
                  <a:cs typeface="Arial Unicode MS" pitchFamily="34" charset="-128"/>
                </a:rPr>
                <a:t>to about knee height (60cm), to force the tree to </a:t>
              </a:r>
              <a:r>
                <a:rPr lang="en-US" sz="2400" b="1" dirty="0" smtClean="0">
                  <a:latin typeface="Arial Unicode MS" pitchFamily="34" charset="-128"/>
                  <a:ea typeface="Arial Unicode MS" pitchFamily="34" charset="-128"/>
                  <a:cs typeface="Arial Unicode MS" pitchFamily="34" charset="-128"/>
                </a:rPr>
                <a:t>branch out </a:t>
              </a:r>
              <a:r>
                <a:rPr lang="en-US" sz="2400" dirty="0" smtClean="0">
                  <a:latin typeface="Arial Unicode MS" pitchFamily="34" charset="-128"/>
                  <a:ea typeface="Arial Unicode MS" pitchFamily="34" charset="-128"/>
                  <a:cs typeface="Arial Unicode MS" pitchFamily="34" charset="-128"/>
                </a:rPr>
                <a:t>rather than grow straight up.</a:t>
              </a:r>
              <a:endParaRPr lang="fr-FR" sz="2400" dirty="0" smtClean="0">
                <a:latin typeface="Arial Unicode MS" pitchFamily="34" charset="-128"/>
                <a:ea typeface="Arial Unicode MS" pitchFamily="34" charset="-128"/>
                <a:cs typeface="Arial Unicode MS" pitchFamily="34" charset="-128"/>
              </a:endParaRPr>
            </a:p>
          </p:txBody>
        </p:sp>
      </p:grpSp>
      <p:sp>
        <p:nvSpPr>
          <p:cNvPr id="17" name="Rectangle 16"/>
          <p:cNvSpPr/>
          <p:nvPr/>
        </p:nvSpPr>
        <p:spPr>
          <a:xfrm>
            <a:off x="3923928" y="4860509"/>
            <a:ext cx="5220072" cy="1569660"/>
          </a:xfrm>
          <a:prstGeom prst="rect">
            <a:avLst/>
          </a:prstGeom>
        </p:spPr>
        <p:txBody>
          <a:bodyPr wrap="square">
            <a:spAutoFit/>
          </a:bodyPr>
          <a:lstStyle/>
          <a:p>
            <a:pPr algn="just" fontAlgn="ctr"/>
            <a:r>
              <a:rPr lang="en-US" sz="2400" dirty="0" smtClean="0">
                <a:latin typeface="Arial Unicode MS" pitchFamily="34" charset="-128"/>
                <a:ea typeface="Arial Unicode MS" pitchFamily="34" charset="-128"/>
                <a:cs typeface="Arial Unicode MS" pitchFamily="34" charset="-128"/>
              </a:rPr>
              <a:t>Leave 2-3 laterals </a:t>
            </a:r>
            <a:r>
              <a:rPr lang="en-US" sz="2400" b="1" dirty="0" smtClean="0">
                <a:latin typeface="Arial Unicode MS" pitchFamily="34" charset="-128"/>
                <a:ea typeface="Arial Unicode MS" pitchFamily="34" charset="-128"/>
                <a:cs typeface="Arial Unicode MS" pitchFamily="34" charset="-128"/>
              </a:rPr>
              <a:t>on each branch</a:t>
            </a:r>
            <a:r>
              <a:rPr lang="en-US" sz="2400" dirty="0" smtClean="0">
                <a:latin typeface="Arial Unicode MS" pitchFamily="34" charset="-128"/>
                <a:ea typeface="Arial Unicode MS" pitchFamily="34" charset="-128"/>
                <a:cs typeface="Arial Unicode MS" pitchFamily="34" charset="-128"/>
              </a:rPr>
              <a:t>. The first lateral should be about </a:t>
            </a:r>
            <a:r>
              <a:rPr lang="en-US" sz="2400" b="1" dirty="0" smtClean="0">
                <a:latin typeface="Arial Unicode MS" pitchFamily="34" charset="-128"/>
                <a:ea typeface="Arial Unicode MS" pitchFamily="34" charset="-128"/>
                <a:cs typeface="Arial Unicode MS" pitchFamily="34" charset="-128"/>
              </a:rPr>
              <a:t>40cm from the main branch </a:t>
            </a:r>
            <a:r>
              <a:rPr lang="en-US" sz="2400" dirty="0" smtClean="0">
                <a:latin typeface="Arial Unicode MS" pitchFamily="34" charset="-128"/>
                <a:ea typeface="Arial Unicode MS" pitchFamily="34" charset="-128"/>
                <a:cs typeface="Arial Unicode MS" pitchFamily="34" charset="-128"/>
              </a:rPr>
              <a:t>and the </a:t>
            </a:r>
            <a:r>
              <a:rPr lang="en-US" sz="2400" b="1" dirty="0" smtClean="0">
                <a:latin typeface="Arial Unicode MS" pitchFamily="34" charset="-128"/>
                <a:ea typeface="Arial Unicode MS" pitchFamily="34" charset="-128"/>
                <a:cs typeface="Arial Unicode MS" pitchFamily="34" charset="-128"/>
              </a:rPr>
              <a:t>second further along</a:t>
            </a:r>
            <a:r>
              <a:rPr lang="en-US" sz="2400" dirty="0" smtClean="0">
                <a:latin typeface="Arial Unicode MS" pitchFamily="34" charset="-128"/>
                <a:ea typeface="Arial Unicode MS" pitchFamily="34" charset="-128"/>
                <a:cs typeface="Arial Unicode MS" pitchFamily="34" charset="-128"/>
              </a:rPr>
              <a:t>.</a:t>
            </a:r>
            <a:endParaRPr lang="fr-FR" sz="2400" dirty="0" smtClean="0">
              <a:latin typeface="Arial Unicode MS" pitchFamily="34" charset="-128"/>
              <a:ea typeface="Arial Unicode MS" pitchFamily="34" charset="-128"/>
              <a:cs typeface="Arial Unicode MS" pitchFamily="34" charset="-128"/>
            </a:endParaRPr>
          </a:p>
        </p:txBody>
      </p:sp>
      <p:grpSp>
        <p:nvGrpSpPr>
          <p:cNvPr id="25" name="Groupe 24"/>
          <p:cNvGrpSpPr/>
          <p:nvPr/>
        </p:nvGrpSpPr>
        <p:grpSpPr>
          <a:xfrm>
            <a:off x="3131840" y="1412776"/>
            <a:ext cx="2880320" cy="523220"/>
            <a:chOff x="3131840" y="1412776"/>
            <a:chExt cx="2880320" cy="523220"/>
          </a:xfrm>
        </p:grpSpPr>
        <p:sp>
          <p:nvSpPr>
            <p:cNvPr id="15" name="Rectangle 14"/>
            <p:cNvSpPr/>
            <p:nvPr/>
          </p:nvSpPr>
          <p:spPr>
            <a:xfrm>
              <a:off x="3533896" y="1412776"/>
              <a:ext cx="2076209" cy="523220"/>
            </a:xfrm>
            <a:prstGeom prst="rect">
              <a:avLst/>
            </a:prstGeom>
          </p:spPr>
          <p:txBody>
            <a:bodyPr wrap="none">
              <a:spAutoFit/>
            </a:bodyPr>
            <a:lstStyle/>
            <a:p>
              <a:r>
                <a:rPr lang="en-US" sz="2800" dirty="0" smtClean="0">
                  <a:latin typeface="Arial Rounded MT Bold" pitchFamily="34" charset="0"/>
                  <a:cs typeface="Arabic Typesetting" pitchFamily="66" charset="-78"/>
                </a:rPr>
                <a:t>At planting</a:t>
              </a:r>
              <a:endParaRPr lang="fr-FR" sz="2800" dirty="0">
                <a:latin typeface="Arial Rounded MT Bold" pitchFamily="34" charset="0"/>
                <a:cs typeface="Arabic Typesetting" pitchFamily="66" charset="-78"/>
              </a:endParaRPr>
            </a:p>
          </p:txBody>
        </p:sp>
        <p:cxnSp>
          <p:nvCxnSpPr>
            <p:cNvPr id="21" name="Connecteur droit 20"/>
            <p:cNvCxnSpPr/>
            <p:nvPr/>
          </p:nvCxnSpPr>
          <p:spPr>
            <a:xfrm>
              <a:off x="3131840" y="1916832"/>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3161197" y="3985900"/>
            <a:ext cx="2821606" cy="523220"/>
          </a:xfrm>
          <a:prstGeom prst="rect">
            <a:avLst/>
          </a:prstGeom>
        </p:spPr>
        <p:txBody>
          <a:bodyPr wrap="none">
            <a:spAutoFit/>
          </a:bodyPr>
          <a:lstStyle/>
          <a:p>
            <a:r>
              <a:rPr lang="en-US" sz="2800" b="1" dirty="0" smtClean="0">
                <a:latin typeface="Arial Unicode MS" pitchFamily="34" charset="-128"/>
                <a:ea typeface="Arial Unicode MS" pitchFamily="34" charset="-128"/>
                <a:cs typeface="Arial Unicode MS" pitchFamily="34" charset="-128"/>
              </a:rPr>
              <a:t>In the first winter</a:t>
            </a:r>
            <a:endParaRPr lang="fr-FR" sz="2800" dirty="0">
              <a:latin typeface="Arial Unicode MS" pitchFamily="34" charset="-128"/>
              <a:ea typeface="Arial Unicode MS" pitchFamily="34" charset="-128"/>
              <a:cs typeface="Arial Unicode MS" pitchFamily="34" charset="-128"/>
            </a:endParaRPr>
          </a:p>
        </p:txBody>
      </p:sp>
      <p:cxnSp>
        <p:nvCxnSpPr>
          <p:cNvPr id="24" name="Connecteur droit 23"/>
          <p:cNvCxnSpPr/>
          <p:nvPr/>
        </p:nvCxnSpPr>
        <p:spPr>
          <a:xfrm>
            <a:off x="3131840" y="4509120"/>
            <a:ext cx="2880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ster3_back_6.jpg"/>
          <p:cNvPicPr>
            <a:picLocks noChangeAspect="1"/>
          </p:cNvPicPr>
          <p:nvPr/>
        </p:nvPicPr>
        <p:blipFill>
          <a:blip r:embed="rId3" cstate="print">
            <a:clrChange>
              <a:clrFrom>
                <a:srgbClr val="FFFFFF"/>
              </a:clrFrom>
              <a:clrTo>
                <a:srgbClr val="FFFFFF">
                  <a:alpha val="0"/>
                </a:srgbClr>
              </a:clrTo>
            </a:clrChange>
          </a:blip>
          <a:srcRect l="6428" t="8719" r="6787" b="5746"/>
          <a:stretch>
            <a:fillRect/>
          </a:stretch>
        </p:blipFill>
        <p:spPr>
          <a:xfrm>
            <a:off x="106869" y="4752380"/>
            <a:ext cx="2016224" cy="1957456"/>
          </a:xfrm>
          <a:prstGeom prst="rect">
            <a:avLst/>
          </a:prstGeom>
          <a:ln>
            <a:solidFill>
              <a:schemeClr val="bg1"/>
            </a:solidFill>
          </a:ln>
        </p:spPr>
      </p:pic>
      <p:pic>
        <p:nvPicPr>
          <p:cNvPr id="5" name="Image 4" descr="poster3_back_19.jpg"/>
          <p:cNvPicPr>
            <a:picLocks noChangeAspect="1"/>
          </p:cNvPicPr>
          <p:nvPr/>
        </p:nvPicPr>
        <p:blipFill>
          <a:blip r:embed="rId4" cstate="print">
            <a:clrChange>
              <a:clrFrom>
                <a:srgbClr val="FFFFFF"/>
              </a:clrFrom>
              <a:clrTo>
                <a:srgbClr val="FFFFFF">
                  <a:alpha val="0"/>
                </a:srgbClr>
              </a:clrTo>
            </a:clrChange>
          </a:blip>
          <a:srcRect l="19484" r="19627"/>
          <a:stretch>
            <a:fillRect/>
          </a:stretch>
        </p:blipFill>
        <p:spPr>
          <a:xfrm>
            <a:off x="117842" y="1484784"/>
            <a:ext cx="1994278" cy="3096344"/>
          </a:xfrm>
          <a:prstGeom prst="rect">
            <a:avLst/>
          </a:prstGeom>
          <a:ln>
            <a:solidFill>
              <a:schemeClr val="bg1"/>
            </a:solidFill>
          </a:ln>
        </p:spPr>
      </p:pic>
      <p:sp>
        <p:nvSpPr>
          <p:cNvPr id="6" name="Titre 1"/>
          <p:cNvSpPr>
            <a:spLocks noGrp="1"/>
          </p:cNvSpPr>
          <p:nvPr>
            <p:ph type="title"/>
          </p:nvPr>
        </p:nvSpPr>
        <p:spPr>
          <a:xfrm>
            <a:off x="0" y="0"/>
            <a:ext cx="9144000" cy="850106"/>
          </a:xfrm>
        </p:spPr>
        <p:txBody>
          <a:bodyPr>
            <a:noAutofit/>
          </a:bodyPr>
          <a:lstStyle/>
          <a:p>
            <a:pPr algn="l"/>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1. Pruning fruit trees </a:t>
            </a:r>
            <a:b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br>
            <a:r>
              <a:rPr lang="en-US" sz="3200" b="1" dirty="0" smtClean="0">
                <a:solidFill>
                  <a:schemeClr val="bg1">
                    <a:lumMod val="65000"/>
                  </a:schemeClr>
                </a:solidFill>
                <a:latin typeface="Arial Unicode MS" pitchFamily="34" charset="-128"/>
                <a:ea typeface="Arial Unicode MS" pitchFamily="34" charset="-128"/>
                <a:cs typeface="Arial Unicode MS" pitchFamily="34" charset="-128"/>
              </a:rPr>
              <a:t>b. Pruning stone fruit trees </a:t>
            </a:r>
            <a:endParaRPr lang="fr-FR" sz="3200" b="1" dirty="0">
              <a:solidFill>
                <a:schemeClr val="bg1">
                  <a:lumMod val="65000"/>
                </a:schemeClr>
              </a:solidFill>
              <a:latin typeface="Arial Unicode MS" pitchFamily="34" charset="-128"/>
              <a:ea typeface="Arial Unicode MS" pitchFamily="34" charset="-128"/>
              <a:cs typeface="Arial Unicode MS" pitchFamily="34" charset="-128"/>
            </a:endParaRPr>
          </a:p>
        </p:txBody>
      </p:sp>
      <p:sp>
        <p:nvSpPr>
          <p:cNvPr id="7" name="Rectangle 6"/>
          <p:cNvSpPr/>
          <p:nvPr/>
        </p:nvSpPr>
        <p:spPr>
          <a:xfrm>
            <a:off x="2267744" y="1556792"/>
            <a:ext cx="6876256" cy="461665"/>
          </a:xfrm>
          <a:prstGeom prst="rect">
            <a:avLst/>
          </a:prstGeom>
        </p:spPr>
        <p:txBody>
          <a:bodyPr wrap="square">
            <a:spAutoFit/>
          </a:bodyPr>
          <a:lstStyle/>
          <a:p>
            <a:pPr algn="just" fontAlgn="ctr"/>
            <a:r>
              <a:rPr lang="en-GB" sz="2400"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Trim the tops </a:t>
            </a:r>
            <a:r>
              <a:rPr lang="en-GB" sz="2400" dirty="0" smtClean="0">
                <a:latin typeface="Arial Unicode MS" pitchFamily="34" charset="-128"/>
                <a:ea typeface="Arial Unicode MS" pitchFamily="34" charset="-128"/>
                <a:cs typeface="Arial Unicode MS" pitchFamily="34" charset="-128"/>
              </a:rPr>
              <a:t>of the main branches. </a:t>
            </a:r>
            <a:endParaRPr lang="fr-FR" sz="2400" dirty="0" smtClean="0">
              <a:latin typeface="Arial Unicode MS" pitchFamily="34" charset="-128"/>
              <a:ea typeface="Arial Unicode MS" pitchFamily="34" charset="-128"/>
              <a:cs typeface="Arial Unicode MS" pitchFamily="34" charset="-128"/>
            </a:endParaRPr>
          </a:p>
        </p:txBody>
      </p:sp>
      <p:sp>
        <p:nvSpPr>
          <p:cNvPr id="10" name="Rectangle 9"/>
          <p:cNvSpPr/>
          <p:nvPr/>
        </p:nvSpPr>
        <p:spPr>
          <a:xfrm>
            <a:off x="2267744" y="3434224"/>
            <a:ext cx="6876256" cy="1938992"/>
          </a:xfrm>
          <a:prstGeom prst="rect">
            <a:avLst/>
          </a:prstGeom>
        </p:spPr>
        <p:txBody>
          <a:bodyPr wrap="square">
            <a:spAutoFit/>
          </a:bodyPr>
          <a:lstStyle/>
          <a:p>
            <a:pPr algn="just" fontAlgn="ctr">
              <a:buFontTx/>
              <a:buChar char="-"/>
            </a:pPr>
            <a:r>
              <a:rPr lang="en-GB" sz="2400"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Shorten the laterals</a:t>
            </a:r>
            <a:r>
              <a:rPr lang="en-GB" sz="2400" dirty="0" smtClean="0">
                <a:latin typeface="Arial Unicode MS" pitchFamily="34" charset="-128"/>
                <a:ea typeface="Arial Unicode MS" pitchFamily="34" charset="-128"/>
                <a:cs typeface="Arial Unicode MS" pitchFamily="34" charset="-128"/>
              </a:rPr>
              <a:t>. Cut them:</a:t>
            </a:r>
          </a:p>
          <a:p>
            <a:pPr lvl="1" algn="just" fontAlgn="ctr">
              <a:buFontTx/>
              <a:buChar char="-"/>
            </a:pPr>
            <a:r>
              <a:rPr lang="en-GB" sz="2400" dirty="0" smtClean="0">
                <a:latin typeface="Arial Unicode MS" pitchFamily="34" charset="-128"/>
                <a:ea typeface="Arial Unicode MS" pitchFamily="34" charset="-128"/>
                <a:cs typeface="Arial Unicode MS" pitchFamily="34" charset="-128"/>
              </a:rPr>
              <a:t> 1cm above a flowering bud OR </a:t>
            </a:r>
          </a:p>
          <a:p>
            <a:pPr lvl="1" algn="just" fontAlgn="ctr">
              <a:buFontTx/>
              <a:buChar char="-"/>
            </a:pPr>
            <a:r>
              <a:rPr lang="en-GB" sz="2400" dirty="0" smtClean="0">
                <a:latin typeface="Arial Unicode MS" pitchFamily="34" charset="-128"/>
                <a:ea typeface="Arial Unicode MS" pitchFamily="34" charset="-128"/>
                <a:cs typeface="Arial Unicode MS" pitchFamily="34" charset="-128"/>
              </a:rPr>
              <a:t> back to the join between old and new wood.</a:t>
            </a:r>
            <a:endParaRPr lang="fr-FR" sz="2400" dirty="0" smtClean="0">
              <a:latin typeface="Arial Unicode MS" pitchFamily="34" charset="-128"/>
              <a:ea typeface="Arial Unicode MS" pitchFamily="34" charset="-128"/>
              <a:cs typeface="Arial Unicode MS" pitchFamily="34" charset="-128"/>
            </a:endParaRPr>
          </a:p>
          <a:p>
            <a:pPr algn="just" fontAlgn="ctr"/>
            <a:r>
              <a:rPr lang="en-GB" sz="2400" dirty="0" smtClean="0">
                <a:latin typeface="Arial Unicode MS" pitchFamily="34" charset="-128"/>
                <a:ea typeface="Arial Unicode MS" pitchFamily="34" charset="-128"/>
                <a:cs typeface="Arial Unicode MS" pitchFamily="34" charset="-128"/>
              </a:rPr>
              <a:t>- </a:t>
            </a:r>
            <a:r>
              <a:rPr lang="en-GB" sz="2400" b="1" dirty="0" smtClean="0">
                <a:latin typeface="Arial Unicode MS" pitchFamily="34" charset="-128"/>
                <a:ea typeface="Arial Unicode MS" pitchFamily="34" charset="-128"/>
                <a:cs typeface="Arial Unicode MS" pitchFamily="34" charset="-128"/>
              </a:rPr>
              <a:t>Shorten</a:t>
            </a:r>
            <a:r>
              <a:rPr lang="en-GB" sz="2400" dirty="0" smtClean="0">
                <a:latin typeface="Arial Unicode MS" pitchFamily="34" charset="-128"/>
                <a:ea typeface="Arial Unicode MS" pitchFamily="34" charset="-128"/>
                <a:cs typeface="Arial Unicode MS" pitchFamily="34" charset="-128"/>
              </a:rPr>
              <a:t> the side branches coming off the laterals. L</a:t>
            </a:r>
            <a:r>
              <a:rPr lang="en-GB" sz="2400" b="1" dirty="0" smtClean="0">
                <a:latin typeface="Arial Unicode MS" pitchFamily="34" charset="-128"/>
                <a:ea typeface="Arial Unicode MS" pitchFamily="34" charset="-128"/>
                <a:cs typeface="Arial Unicode MS" pitchFamily="34" charset="-128"/>
              </a:rPr>
              <a:t>eave 2-3 side branches </a:t>
            </a:r>
            <a:r>
              <a:rPr lang="en-GB" sz="2400" dirty="0" smtClean="0">
                <a:latin typeface="Arial Unicode MS" pitchFamily="34" charset="-128"/>
                <a:ea typeface="Arial Unicode MS" pitchFamily="34" charset="-128"/>
                <a:cs typeface="Arial Unicode MS" pitchFamily="34" charset="-128"/>
              </a:rPr>
              <a:t>on each lateral.</a:t>
            </a:r>
            <a:endParaRPr lang="fr-FR" sz="2400" dirty="0" smtClean="0">
              <a:latin typeface="Arial Unicode MS" pitchFamily="34" charset="-128"/>
              <a:ea typeface="Arial Unicode MS" pitchFamily="34" charset="-128"/>
              <a:cs typeface="Arial Unicode MS" pitchFamily="34" charset="-128"/>
            </a:endParaRPr>
          </a:p>
        </p:txBody>
      </p:sp>
      <p:grpSp>
        <p:nvGrpSpPr>
          <p:cNvPr id="3" name="Groupe 15"/>
          <p:cNvGrpSpPr/>
          <p:nvPr/>
        </p:nvGrpSpPr>
        <p:grpSpPr>
          <a:xfrm>
            <a:off x="2411760" y="2012646"/>
            <a:ext cx="6876256" cy="1200330"/>
            <a:chOff x="2267744" y="2420887"/>
            <a:chExt cx="6876256" cy="1200330"/>
          </a:xfrm>
        </p:grpSpPr>
        <p:sp>
          <p:nvSpPr>
            <p:cNvPr id="11" name="Rectangle 10"/>
            <p:cNvSpPr/>
            <p:nvPr/>
          </p:nvSpPr>
          <p:spPr>
            <a:xfrm>
              <a:off x="3275856" y="2420888"/>
              <a:ext cx="5868144" cy="1200329"/>
            </a:xfrm>
            <a:prstGeom prst="rect">
              <a:avLst/>
            </a:prstGeom>
          </p:spPr>
          <p:txBody>
            <a:bodyPr wrap="square">
              <a:spAutoFit/>
            </a:bodyPr>
            <a:lstStyle/>
            <a:p>
              <a:r>
                <a:rPr lang="en-GB" sz="2400" b="1" dirty="0" smtClean="0">
                  <a:latin typeface="Arial Unicode MS" pitchFamily="34" charset="-128"/>
                  <a:ea typeface="Arial Unicode MS" pitchFamily="34" charset="-128"/>
                  <a:cs typeface="Arial Unicode MS" pitchFamily="34" charset="-128"/>
                </a:rPr>
                <a:t>Do not </a:t>
              </a:r>
              <a:r>
                <a:rPr lang="en-GB" sz="2400" dirty="0" smtClean="0">
                  <a:latin typeface="Arial Unicode MS" pitchFamily="34" charset="-128"/>
                  <a:ea typeface="Arial Unicode MS" pitchFamily="34" charset="-128"/>
                  <a:cs typeface="Arial Unicode MS" pitchFamily="34" charset="-128"/>
                </a:rPr>
                <a:t>cut them further back than the previous year’s growth or </a:t>
              </a:r>
              <a:r>
                <a:rPr lang="en-GB" sz="2400" b="1" dirty="0" smtClean="0">
                  <a:latin typeface="Arial Unicode MS" pitchFamily="34" charset="-128"/>
                  <a:ea typeface="Arial Unicode MS" pitchFamily="34" charset="-128"/>
                  <a:cs typeface="Arial Unicode MS" pitchFamily="34" charset="-128"/>
                </a:rPr>
                <a:t>it will delay fruiting</a:t>
              </a:r>
              <a:r>
                <a:rPr lang="en-GB" sz="2400" dirty="0" smtClean="0">
                  <a:latin typeface="Arial Unicode MS" pitchFamily="34" charset="-128"/>
                  <a:ea typeface="Arial Unicode MS" pitchFamily="34" charset="-128"/>
                  <a:cs typeface="Arial Unicode MS" pitchFamily="34" charset="-128"/>
                </a:rPr>
                <a:t>.</a:t>
              </a:r>
              <a:endParaRPr lang="fr-FR" sz="2400" dirty="0"/>
            </a:p>
          </p:txBody>
        </p:sp>
        <p:grpSp>
          <p:nvGrpSpPr>
            <p:cNvPr id="12" name="Groupe 11"/>
            <p:cNvGrpSpPr/>
            <p:nvPr/>
          </p:nvGrpSpPr>
          <p:grpSpPr>
            <a:xfrm>
              <a:off x="2267744" y="2420887"/>
              <a:ext cx="6624736" cy="1200329"/>
              <a:chOff x="35496" y="5301207"/>
              <a:chExt cx="6624736" cy="1200329"/>
            </a:xfrm>
          </p:grpSpPr>
          <p:sp>
            <p:nvSpPr>
              <p:cNvPr id="14" name="Triangle isocèle 13"/>
              <p:cNvSpPr/>
              <p:nvPr/>
            </p:nvSpPr>
            <p:spPr>
              <a:xfrm>
                <a:off x="179512" y="5565433"/>
                <a:ext cx="792088" cy="7200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r>
                  <a:rPr lang="en-US" sz="4800" dirty="0" smtClean="0"/>
                  <a:t>!</a:t>
                </a:r>
                <a:endParaRPr lang="fr-FR" sz="4800" dirty="0"/>
              </a:p>
            </p:txBody>
          </p:sp>
          <p:sp>
            <p:nvSpPr>
              <p:cNvPr id="15" name="Rectangle 14"/>
              <p:cNvSpPr/>
              <p:nvPr/>
            </p:nvSpPr>
            <p:spPr>
              <a:xfrm>
                <a:off x="35496" y="5301207"/>
                <a:ext cx="6624736" cy="12003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 name="Groupe 26"/>
          <p:cNvGrpSpPr/>
          <p:nvPr/>
        </p:nvGrpSpPr>
        <p:grpSpPr>
          <a:xfrm>
            <a:off x="2387050" y="5525273"/>
            <a:ext cx="6649446" cy="1200329"/>
            <a:chOff x="2339752" y="5493741"/>
            <a:chExt cx="6649446" cy="1200329"/>
          </a:xfrm>
        </p:grpSpPr>
        <p:sp>
          <p:nvSpPr>
            <p:cNvPr id="17" name="Rectangle 16"/>
            <p:cNvSpPr/>
            <p:nvPr/>
          </p:nvSpPr>
          <p:spPr>
            <a:xfrm>
              <a:off x="3491880" y="5493741"/>
              <a:ext cx="5364088" cy="1200329"/>
            </a:xfrm>
            <a:prstGeom prst="rect">
              <a:avLst/>
            </a:prstGeom>
          </p:spPr>
          <p:txBody>
            <a:bodyPr wrap="square">
              <a:spAutoFit/>
            </a:bodyPr>
            <a:lstStyle/>
            <a:p>
              <a:pPr algn="just" fontAlgn="ctr"/>
              <a:r>
                <a:rPr lang="en-GB" sz="2400" dirty="0" smtClean="0">
                  <a:latin typeface="Arial Unicode MS" pitchFamily="34" charset="-128"/>
                  <a:ea typeface="Arial Unicode MS" pitchFamily="34" charset="-128"/>
                  <a:cs typeface="Arial Unicode MS" pitchFamily="34" charset="-128"/>
                </a:rPr>
                <a:t>Continue with these maintenance pruning practices </a:t>
              </a:r>
              <a:r>
                <a:rPr lang="en-GB" sz="2400" b="1" dirty="0" smtClean="0">
                  <a:latin typeface="Arial Unicode MS" pitchFamily="34" charset="-128"/>
                  <a:ea typeface="Arial Unicode MS" pitchFamily="34" charset="-128"/>
                  <a:cs typeface="Arial Unicode MS" pitchFamily="34" charset="-128"/>
                </a:rPr>
                <a:t>every winter during the life of the fruit tree</a:t>
              </a:r>
              <a:r>
                <a:rPr lang="en-GB" sz="2400" dirty="0" smtClean="0">
                  <a:latin typeface="Arial Unicode MS" pitchFamily="34" charset="-128"/>
                  <a:ea typeface="Arial Unicode MS" pitchFamily="34" charset="-128"/>
                  <a:cs typeface="Arial Unicode MS" pitchFamily="34" charset="-128"/>
                </a:rPr>
                <a:t>.</a:t>
              </a:r>
              <a:endParaRPr lang="fr-FR" sz="2400" dirty="0">
                <a:latin typeface="Arial Unicode MS" pitchFamily="34" charset="-128"/>
                <a:ea typeface="Arial Unicode MS" pitchFamily="34" charset="-128"/>
                <a:cs typeface="Arial Unicode MS" pitchFamily="34" charset="-128"/>
              </a:endParaRPr>
            </a:p>
          </p:txBody>
        </p:sp>
        <p:grpSp>
          <p:nvGrpSpPr>
            <p:cNvPr id="16" name="Groupe 21"/>
            <p:cNvGrpSpPr/>
            <p:nvPr/>
          </p:nvGrpSpPr>
          <p:grpSpPr>
            <a:xfrm>
              <a:off x="2339752" y="5517232"/>
              <a:ext cx="6649446" cy="1152128"/>
              <a:chOff x="154802" y="5589240"/>
              <a:chExt cx="6649446" cy="1152128"/>
            </a:xfrm>
          </p:grpSpPr>
          <p:sp>
            <p:nvSpPr>
              <p:cNvPr id="26" name="Sourire 25"/>
              <p:cNvSpPr/>
              <p:nvPr/>
            </p:nvSpPr>
            <p:spPr>
              <a:xfrm>
                <a:off x="323528" y="5733256"/>
                <a:ext cx="839386" cy="836712"/>
              </a:xfrm>
              <a:prstGeom prst="smileyFac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54802" y="5589240"/>
                <a:ext cx="6649446" cy="115212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2" name="Groupe 21"/>
          <p:cNvGrpSpPr/>
          <p:nvPr/>
        </p:nvGrpSpPr>
        <p:grpSpPr>
          <a:xfrm>
            <a:off x="1778678" y="889556"/>
            <a:ext cx="5544616" cy="523220"/>
            <a:chOff x="1827990" y="889556"/>
            <a:chExt cx="5544616" cy="523220"/>
          </a:xfrm>
        </p:grpSpPr>
        <p:sp>
          <p:nvSpPr>
            <p:cNvPr id="8" name="Rectangle 7"/>
            <p:cNvSpPr/>
            <p:nvPr/>
          </p:nvSpPr>
          <p:spPr>
            <a:xfrm>
              <a:off x="1848583" y="889556"/>
              <a:ext cx="5503430" cy="523220"/>
            </a:xfrm>
            <a:prstGeom prst="rect">
              <a:avLst/>
            </a:prstGeom>
          </p:spPr>
          <p:txBody>
            <a:bodyPr wrap="none">
              <a:spAutoFit/>
            </a:bodyPr>
            <a:lstStyle/>
            <a:p>
              <a:pPr fontAlgn="ctr"/>
              <a:r>
                <a:rPr lang="en-US" sz="2800" b="1" dirty="0" smtClean="0">
                  <a:latin typeface="Arial Unicode MS" pitchFamily="34" charset="-128"/>
                  <a:ea typeface="Arial Unicode MS" pitchFamily="34" charset="-128"/>
                  <a:cs typeface="Arial Unicode MS" pitchFamily="34" charset="-128"/>
                </a:rPr>
                <a:t>From the second winter </a:t>
              </a:r>
              <a:r>
                <a:rPr lang="en-US" sz="2800" b="1" dirty="0" smtClean="0">
                  <a:latin typeface="Arial Unicode MS" pitchFamily="34" charset="-128"/>
                  <a:ea typeface="Arial Unicode MS" pitchFamily="34" charset="-128"/>
                  <a:cs typeface="Arial Unicode MS" pitchFamily="34" charset="-128"/>
                </a:rPr>
                <a:t>onwards</a:t>
              </a:r>
              <a:endParaRPr lang="fr-FR" sz="2800" dirty="0" smtClean="0">
                <a:latin typeface="Arial Unicode MS" pitchFamily="34" charset="-128"/>
                <a:ea typeface="Arial Unicode MS" pitchFamily="34" charset="-128"/>
                <a:cs typeface="Arial Unicode MS" pitchFamily="34" charset="-128"/>
              </a:endParaRPr>
            </a:p>
          </p:txBody>
        </p:sp>
        <p:cxnSp>
          <p:nvCxnSpPr>
            <p:cNvPr id="20" name="Connecteur droit 19"/>
            <p:cNvCxnSpPr/>
            <p:nvPr/>
          </p:nvCxnSpPr>
          <p:spPr>
            <a:xfrm>
              <a:off x="1827990" y="1412776"/>
              <a:ext cx="55446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2152</Words>
  <Application>Microsoft Office PowerPoint</Application>
  <PresentationFormat>Affichage à l'écran (4:3)</PresentationFormat>
  <Paragraphs>196</Paragraphs>
  <Slides>14</Slides>
  <Notes>13</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Reverse Poster 3 </vt:lpstr>
      <vt:lpstr>1. Pruning fruit trees</vt:lpstr>
      <vt:lpstr>1. Pruning fruit trees </vt:lpstr>
      <vt:lpstr>1. Pruning fruit trees </vt:lpstr>
      <vt:lpstr>1. Pruning fruit trees</vt:lpstr>
      <vt:lpstr>1. Pruning fruit trees </vt:lpstr>
      <vt:lpstr>1. Pruning fruit trees  a. Steps in pruning fruit trees </vt:lpstr>
      <vt:lpstr>1. Pruning fruit trees  b. Pruning stone fruit trees </vt:lpstr>
      <vt:lpstr>1. Pruning fruit trees  b. Pruning stone fruit trees </vt:lpstr>
      <vt:lpstr>1. Pruning fruit trees  c. Pruning pome fruit trees </vt:lpstr>
      <vt:lpstr>2. Thinning fruit trees</vt:lpstr>
      <vt:lpstr>3. Effective fruit trees watering and care </vt:lpstr>
      <vt:lpstr>Diapositive 13</vt:lpstr>
      <vt:lpstr>4. Pest and disease control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Elisabeth Fritz</dc:creator>
  <cp:lastModifiedBy>Zaz</cp:lastModifiedBy>
  <cp:revision>3</cp:revision>
  <dcterms:created xsi:type="dcterms:W3CDTF">2015-09-08T12:49:13Z</dcterms:created>
  <dcterms:modified xsi:type="dcterms:W3CDTF">2015-09-11T13:56:50Z</dcterms:modified>
</cp:coreProperties>
</file>